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16"/>
  </p:notesMasterIdLst>
  <p:handoutMasterIdLst>
    <p:handoutMasterId r:id="rId17"/>
  </p:handoutMasterIdLst>
  <p:sldIdLst>
    <p:sldId id="272" r:id="rId2"/>
    <p:sldId id="274" r:id="rId3"/>
    <p:sldId id="275" r:id="rId4"/>
    <p:sldId id="279" r:id="rId5"/>
    <p:sldId id="304" r:id="rId6"/>
    <p:sldId id="306" r:id="rId7"/>
    <p:sldId id="307" r:id="rId8"/>
    <p:sldId id="280" r:id="rId9"/>
    <p:sldId id="302" r:id="rId10"/>
    <p:sldId id="282" r:id="rId11"/>
    <p:sldId id="287" r:id="rId12"/>
    <p:sldId id="298" r:id="rId13"/>
    <p:sldId id="305" r:id="rId14"/>
    <p:sldId id="301" r:id="rId15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79084" autoAdjust="0"/>
  </p:normalViewPr>
  <p:slideViewPr>
    <p:cSldViewPr>
      <p:cViewPr varScale="1">
        <p:scale>
          <a:sx n="107" d="100"/>
          <a:sy n="107" d="100"/>
        </p:scale>
        <p:origin x="-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____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____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51060;&#49457;&#50896;(2014.12.29%20~)\&#48372;&#44256;&#49436;\IR%20&#44288;&#47144;\&#49688;&#51452;%20&#48143;%20&#44221;&#51228;&#51648;&#54364;%20&#48708;&#44368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dLbls>
            <c:dLbl>
              <c:idx val="0"/>
              <c:layout>
                <c:manualLayout>
                  <c:x val="-0.2313238343887716"/>
                  <c:y val="6.0351576162319405E-2"/>
                </c:manualLayout>
              </c:layout>
              <c:showVal val="1"/>
            </c:dLbl>
            <c:dLbl>
              <c:idx val="1"/>
              <c:layout>
                <c:manualLayout>
                  <c:x val="0.10063002259008259"/>
                  <c:y val="-0.18316509071008574"/>
                </c:manualLayout>
              </c:layout>
              <c:showVal val="1"/>
            </c:dLbl>
            <c:dLbl>
              <c:idx val="2"/>
              <c:layout>
                <c:manualLayout>
                  <c:x val="0.17368917070216641"/>
                  <c:y val="-3.9732982343525618E-2"/>
                </c:manualLayout>
              </c:layout>
              <c:showVal val="1"/>
            </c:dLbl>
            <c:dLbl>
              <c:idx val="3"/>
              <c:layout>
                <c:manualLayout>
                  <c:x val="0.18280580480164521"/>
                  <c:y val="0.13246702012533651"/>
                </c:manualLayout>
              </c:layout>
              <c:showVal val="1"/>
            </c:dLbl>
            <c:dLbl>
              <c:idx val="4"/>
              <c:layout>
                <c:manualLayout>
                  <c:x val="-4.1533505733405487E-2"/>
                  <c:y val="3.7376456034799554E-2"/>
                </c:manualLayout>
              </c:layout>
              <c:showVal val="1"/>
            </c:dLbl>
            <c:dLbl>
              <c:idx val="5"/>
              <c:layout>
                <c:manualLayout>
                  <c:x val="8.3367643246611028E-2"/>
                  <c:y val="1.3634397765327665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/>
                </a:pPr>
                <a:endParaRPr lang="ko-KR"/>
              </a:p>
            </c:txPr>
            <c:showVal val="1"/>
            <c:showLeaderLines val="1"/>
          </c:dLbls>
          <c:cat>
            <c:strRef>
              <c:f>Sheet1!$A$2:$A$7</c:f>
              <c:strCache>
                <c:ptCount val="6"/>
                <c:pt idx="0">
                  <c:v>HSHI</c:v>
                </c:pt>
                <c:pt idx="1">
                  <c:v>Foreign Investors</c:v>
                </c:pt>
                <c:pt idx="2">
                  <c:v>Institutional Investors</c:v>
                </c:pt>
                <c:pt idx="3">
                  <c:v>Individual Investors</c:v>
                </c:pt>
                <c:pt idx="4">
                  <c:v>Treasury Shares</c:v>
                </c:pt>
                <c:pt idx="5">
                  <c:v>others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0.43510000000000032</c:v>
                </c:pt>
                <c:pt idx="1">
                  <c:v>0.22009999999999999</c:v>
                </c:pt>
                <c:pt idx="2">
                  <c:v>0.10770000000000016</c:v>
                </c:pt>
                <c:pt idx="3">
                  <c:v>0.20760000000000001</c:v>
                </c:pt>
                <c:pt idx="4">
                  <c:v>1.3400000000000025E-2</c:v>
                </c:pt>
                <c:pt idx="5">
                  <c:v>1.6100000000000034E-2</c:v>
                </c:pt>
              </c:numCache>
            </c:numRef>
          </c:val>
        </c:ser>
        <c:firstSliceAng val="0"/>
      </c:pieChart>
    </c:plotArea>
    <c:legend>
      <c:legendPos val="b"/>
      <c:layout>
        <c:manualLayout>
          <c:xMode val="edge"/>
          <c:yMode val="edge"/>
          <c:x val="1.9979754022602703E-2"/>
          <c:y val="0.81392036687281655"/>
          <c:w val="0.95628795382073351"/>
          <c:h val="0.16572927082176087"/>
        </c:manualLayout>
      </c:layout>
      <c:txPr>
        <a:bodyPr/>
        <a:lstStyle/>
        <a:p>
          <a:pPr>
            <a:defRPr sz="1000" b="1">
              <a:latin typeface="+mn-ea"/>
              <a:ea typeface="+mn-ea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2350764444976199"/>
          <c:y val="0.2030737168563192"/>
          <c:w val="0.80910892941719925"/>
          <c:h val="0.68323757677718344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/>
            </a:solidFill>
          </c:spPr>
          <c:dLbls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Sheet1!$B$2:$B$6</c:f>
              <c:numCache>
                <c:formatCode>#,##0_ </c:formatCode>
                <c:ptCount val="5"/>
                <c:pt idx="0">
                  <c:v>3739</c:v>
                </c:pt>
                <c:pt idx="1">
                  <c:v>4174</c:v>
                </c:pt>
                <c:pt idx="2">
                  <c:v>4003</c:v>
                </c:pt>
                <c:pt idx="3">
                  <c:v>3487</c:v>
                </c:pt>
                <c:pt idx="4">
                  <c:v>3365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Operating Profit</c:v>
                </c:pt>
              </c:strCache>
            </c:strRef>
          </c:tx>
          <c:spPr>
            <a:solidFill>
              <a:schemeClr val="accent1"/>
            </a:solidFill>
          </c:spPr>
          <c:dLbls>
            <c:dLbl>
              <c:idx val="0"/>
              <c:layout>
                <c:manualLayout>
                  <c:x val="-9.445805378833055E-3"/>
                  <c:y val="9.9362981577946746E-3"/>
                </c:manualLayout>
              </c:layout>
              <c:showVal val="1"/>
            </c:dLbl>
            <c:dLbl>
              <c:idx val="1"/>
              <c:layout>
                <c:manualLayout>
                  <c:x val="-2.2578988009596792E-3"/>
                  <c:y val="9.9362981577946746E-3"/>
                </c:manualLayout>
              </c:layout>
              <c:showVal val="1"/>
            </c:dLbl>
            <c:dLbl>
              <c:idx val="2"/>
              <c:layout>
                <c:manualLayout>
                  <c:x val="-1.6836641503109825E-3"/>
                  <c:y val="-5.8789764100285174E-3"/>
                </c:manualLayout>
              </c:layout>
              <c:showVal val="1"/>
            </c:dLbl>
            <c:dLbl>
              <c:idx val="3"/>
              <c:layout>
                <c:manualLayout>
                  <c:x val="-4.6728678892309474E-3"/>
                  <c:y val="0.10932868129290749"/>
                </c:manualLayout>
              </c:layout>
              <c:showVal val="1"/>
            </c:dLbl>
            <c:dLbl>
              <c:idx val="4"/>
              <c:layout>
                <c:manualLayout>
                  <c:x val="-2.4059948504747092E-2"/>
                  <c:y val="7.7812024154179432E-3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Sheet1!$C$2:$C$6</c:f>
              <c:numCache>
                <c:formatCode>#,##0_ </c:formatCode>
                <c:ptCount val="5"/>
                <c:pt idx="0">
                  <c:v>562</c:v>
                </c:pt>
                <c:pt idx="1">
                  <c:v>358</c:v>
                </c:pt>
                <c:pt idx="2">
                  <c:v>111</c:v>
                </c:pt>
                <c:pt idx="3">
                  <c:v>-206</c:v>
                </c:pt>
                <c:pt idx="4">
                  <c:v>-832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 Income</c:v>
                </c:pt>
              </c:strCache>
            </c:strRef>
          </c:tx>
          <c:spPr>
            <a:solidFill>
              <a:srgbClr val="92D050"/>
            </a:solidFill>
          </c:spPr>
          <c:dLbls>
            <c:dLbl>
              <c:idx val="0"/>
              <c:layout>
                <c:manualLayout>
                  <c:x val="3.0988515895894641E-2"/>
                  <c:y val="9.6339377324088267E-3"/>
                </c:manualLayout>
              </c:layout>
              <c:showVal val="1"/>
            </c:dLbl>
            <c:dLbl>
              <c:idx val="1"/>
              <c:layout>
                <c:manualLayout>
                  <c:x val="2.7092749928370668E-2"/>
                  <c:y val="1.3083105145179992E-2"/>
                </c:manualLayout>
              </c:layout>
              <c:showVal val="1"/>
            </c:dLbl>
            <c:dLbl>
              <c:idx val="2"/>
              <c:layout>
                <c:manualLayout>
                  <c:x val="3.2077885884619482E-2"/>
                  <c:y val="2.0497314023932001E-2"/>
                </c:manualLayout>
              </c:layout>
              <c:showVal val="1"/>
            </c:dLbl>
            <c:dLbl>
              <c:idx val="3"/>
              <c:layout>
                <c:manualLayout>
                  <c:x val="2.1212311692463154E-2"/>
                  <c:y val="8.1926558813726597E-2"/>
                </c:manualLayout>
              </c:layout>
              <c:showVal val="1"/>
            </c:dLbl>
            <c:dLbl>
              <c:idx val="4"/>
              <c:layout>
                <c:manualLayout>
                  <c:x val="2.7420929838205141E-2"/>
                  <c:y val="1.8156070894083685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Sheet1!$D$2:$D$6</c:f>
              <c:numCache>
                <c:formatCode>#,##0_ </c:formatCode>
                <c:ptCount val="5"/>
                <c:pt idx="0">
                  <c:v>443</c:v>
                </c:pt>
                <c:pt idx="1">
                  <c:v>228</c:v>
                </c:pt>
                <c:pt idx="2">
                  <c:v>112</c:v>
                </c:pt>
                <c:pt idx="3">
                  <c:v>-188</c:v>
                </c:pt>
                <c:pt idx="4">
                  <c:v>-695</c:v>
                </c:pt>
              </c:numCache>
            </c:numRef>
          </c:val>
        </c:ser>
        <c:axId val="136959872"/>
        <c:axId val="136961408"/>
      </c:barChart>
      <c:catAx>
        <c:axId val="13695987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 b="1">
                <a:latin typeface="+mn-ea"/>
                <a:ea typeface="+mn-ea"/>
              </a:defRPr>
            </a:pPr>
            <a:endParaRPr lang="ko-KR"/>
          </a:p>
        </c:txPr>
        <c:crossAx val="136961408"/>
        <c:crosses val="autoZero"/>
        <c:auto val="1"/>
        <c:lblAlgn val="ctr"/>
        <c:lblOffset val="100"/>
      </c:catAx>
      <c:valAx>
        <c:axId val="136961408"/>
        <c:scaling>
          <c:orientation val="minMax"/>
          <c:max val="5000"/>
          <c:min val="-1000"/>
        </c:scaling>
        <c:axPos val="l"/>
        <c:numFmt formatCode="#,##0_ " sourceLinked="1"/>
        <c:tickLblPos val="nextTo"/>
        <c:txPr>
          <a:bodyPr/>
          <a:lstStyle/>
          <a:p>
            <a:pPr>
              <a:defRPr sz="900" b="1">
                <a:latin typeface="+mn-ea"/>
                <a:ea typeface="+mn-ea"/>
              </a:defRPr>
            </a:pPr>
            <a:endParaRPr lang="ko-KR"/>
          </a:p>
        </c:txPr>
        <c:crossAx val="136959872"/>
        <c:crosses val="autoZero"/>
        <c:crossBetween val="between"/>
        <c:majorUnit val="1000"/>
      </c:valAx>
    </c:plotArea>
    <c:legend>
      <c:legendPos val="b"/>
      <c:layout>
        <c:manualLayout>
          <c:xMode val="edge"/>
          <c:yMode val="edge"/>
          <c:x val="0.19056971252706842"/>
          <c:y val="0.91106094420881345"/>
          <c:w val="0.70161965434639972"/>
          <c:h val="7.4443321657070904E-2"/>
        </c:manualLayout>
      </c:layout>
      <c:spPr>
        <a:ln>
          <a:noFill/>
        </a:ln>
      </c:spPr>
      <c:txPr>
        <a:bodyPr/>
        <a:lstStyle/>
        <a:p>
          <a:pPr>
            <a:defRPr sz="1000" b="1">
              <a:latin typeface="+mn-ea"/>
              <a:ea typeface="+mn-ea"/>
            </a:defRPr>
          </a:pPr>
          <a:endParaRPr lang="ko-KR"/>
        </a:p>
      </c:txPr>
    </c:legend>
    <c:plotVisOnly val="1"/>
  </c:chart>
  <c:spPr>
    <a:ln>
      <a:noFill/>
    </a:ln>
  </c:spPr>
  <c:txPr>
    <a:bodyPr/>
    <a:lstStyle/>
    <a:p>
      <a:pPr>
        <a:defRPr sz="1800"/>
      </a:pPr>
      <a:endParaRPr lang="ko-KR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4685296158284444"/>
          <c:y val="0.12756309904960056"/>
          <c:w val="0.81520779116609032"/>
          <c:h val="0.74299383401844621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Sheet1!$B$2:$B$6</c:f>
              <c:numCache>
                <c:formatCode>_-* #,##0_-;\-* #,##0_-;_-* "-"_-;_-@_-</c:formatCode>
                <c:ptCount val="5"/>
                <c:pt idx="0">
                  <c:v>4138</c:v>
                </c:pt>
                <c:pt idx="1">
                  <c:v>4624</c:v>
                </c:pt>
                <c:pt idx="2">
                  <c:v>4415</c:v>
                </c:pt>
                <c:pt idx="3">
                  <c:v>3986</c:v>
                </c:pt>
                <c:pt idx="4">
                  <c:v>3967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Operating Profit</c:v>
                </c:pt>
              </c:strCache>
            </c:strRef>
          </c:tx>
          <c:dLbls>
            <c:dLbl>
              <c:idx val="3"/>
              <c:layout>
                <c:manualLayout>
                  <c:x val="-5.751613621994927E-3"/>
                  <c:y val="0.11544171859692358"/>
                </c:manualLayout>
              </c:layout>
              <c:showVal val="1"/>
            </c:dLbl>
            <c:dLbl>
              <c:idx val="4"/>
              <c:layout>
                <c:manualLayout>
                  <c:x val="-1.4148336957684296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Sheet1!$C$2:$C$6</c:f>
              <c:numCache>
                <c:formatCode>_-* #,##0_-;\-* #,##0_-;_-* "-"_-;_-@_-</c:formatCode>
                <c:ptCount val="5"/>
                <c:pt idx="0">
                  <c:v>685</c:v>
                </c:pt>
                <c:pt idx="1">
                  <c:v>385</c:v>
                </c:pt>
                <c:pt idx="2">
                  <c:v>94</c:v>
                </c:pt>
                <c:pt idx="3">
                  <c:v>-275</c:v>
                </c:pt>
                <c:pt idx="4">
                  <c:v>-868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 Income</c:v>
                </c:pt>
              </c:strCache>
            </c:strRef>
          </c:tx>
          <c:dLbls>
            <c:dLbl>
              <c:idx val="0"/>
              <c:layout>
                <c:manualLayout>
                  <c:x val="2.3006454487979611E-2"/>
                  <c:y val="1.2826857621880447E-2"/>
                </c:manualLayout>
              </c:layout>
              <c:showVal val="1"/>
            </c:dLbl>
            <c:dLbl>
              <c:idx val="1"/>
              <c:layout>
                <c:manualLayout>
                  <c:x val="2.0130421235500771E-2"/>
                  <c:y val="9.6201432164103248E-3"/>
                </c:manualLayout>
              </c:layout>
              <c:showVal val="1"/>
            </c:dLbl>
            <c:dLbl>
              <c:idx val="2"/>
              <c:layout>
                <c:manualLayout>
                  <c:x val="1.7393319311254502E-2"/>
                  <c:y val="9.6201228537331016E-3"/>
                </c:manualLayout>
              </c:layout>
              <c:showVal val="1"/>
            </c:dLbl>
            <c:dLbl>
              <c:idx val="3"/>
              <c:layout>
                <c:manualLayout>
                  <c:x val="2.3236916687462198E-2"/>
                  <c:y val="9.6563867455587524E-2"/>
                </c:manualLayout>
              </c:layout>
              <c:showVal val="1"/>
            </c:dLbl>
            <c:dLbl>
              <c:idx val="4"/>
              <c:layout>
                <c:manualLayout>
                  <c:x val="3.0971712238422947E-2"/>
                  <c:y val="1.4223778003160941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Sheet1!$D$2:$D$6</c:f>
              <c:numCache>
                <c:formatCode>_-* #,##0_-;\-* #,##0_-;_-* "-"_-;_-@_-</c:formatCode>
                <c:ptCount val="5"/>
                <c:pt idx="0">
                  <c:v>533</c:v>
                </c:pt>
                <c:pt idx="1">
                  <c:v>203</c:v>
                </c:pt>
                <c:pt idx="2">
                  <c:v>87</c:v>
                </c:pt>
                <c:pt idx="3">
                  <c:v>-267</c:v>
                </c:pt>
                <c:pt idx="4">
                  <c:v>-679</c:v>
                </c:pt>
              </c:numCache>
            </c:numRef>
          </c:val>
        </c:ser>
        <c:axId val="149566592"/>
        <c:axId val="149568128"/>
      </c:barChart>
      <c:catAx>
        <c:axId val="1495665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49568128"/>
        <c:crosses val="autoZero"/>
        <c:auto val="1"/>
        <c:lblAlgn val="ctr"/>
        <c:lblOffset val="100"/>
      </c:catAx>
      <c:valAx>
        <c:axId val="149568128"/>
        <c:scaling>
          <c:orientation val="minMax"/>
          <c:min val="-1000"/>
        </c:scaling>
        <c:axPos val="l"/>
        <c:numFmt formatCode="_-* #,##0_-;\-* #,##0_-;_-* &quot;-&quot;_-;_-@_-" sourceLinked="1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495665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9082341093009161"/>
          <c:y val="0.90215804874727157"/>
          <c:w val="0.6721166357705608"/>
          <c:h val="7.8601705545261996E-2"/>
        </c:manualLayout>
      </c:layout>
      <c:spPr>
        <a:ln>
          <a:noFill/>
        </a:ln>
      </c:spPr>
      <c:txPr>
        <a:bodyPr/>
        <a:lstStyle/>
        <a:p>
          <a:pPr>
            <a:defRPr sz="1000" b="1">
              <a:latin typeface="+mn-ea"/>
              <a:ea typeface="+mn-ea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6.1687927502094876E-2"/>
          <c:y val="6.7243872544627672E-2"/>
          <c:w val="0.8907005940046987"/>
          <c:h val="0.73896963957410255"/>
        </c:manualLayout>
      </c:layout>
      <c:lineChart>
        <c:grouping val="standard"/>
        <c:ser>
          <c:idx val="1"/>
          <c:order val="1"/>
          <c:tx>
            <c:strRef>
              <c:f>PC!$D$3</c:f>
              <c:strCache>
                <c:ptCount val="1"/>
                <c:pt idx="0">
                  <c:v>Currency
(KRW)</c:v>
                </c:pt>
              </c:strCache>
            </c:strRef>
          </c:tx>
          <c:marker>
            <c:symbol val="none"/>
          </c:marker>
          <c:dLbls>
            <c:dLbl>
              <c:idx val="1"/>
              <c:layout>
                <c:manualLayout>
                  <c:x val="-2.7694348505085089E-2"/>
                  <c:y val="-3.8133901038022812E-2"/>
                </c:manualLayout>
              </c:layout>
              <c:showVal val="1"/>
            </c:dLbl>
            <c:dLbl>
              <c:idx val="5"/>
              <c:layout>
                <c:manualLayout>
                  <c:x val="-3.2067140374308925E-2"/>
                  <c:y val="-2.6217056963640687E-2"/>
                </c:manualLayout>
              </c:layout>
              <c:showVal val="1"/>
            </c:dLbl>
            <c:dLbl>
              <c:idx val="11"/>
              <c:layout>
                <c:manualLayout>
                  <c:x val="-3.49823349537913E-2"/>
                  <c:y val="-4.1035597493998266E-2"/>
                </c:manualLayout>
              </c:layout>
              <c:showVal val="1"/>
            </c:dLbl>
            <c:delete val="1"/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</c:dLbls>
          <c:cat>
            <c:strRef>
              <c:f>PC!$B$4:$B$16</c:f>
              <c:strCach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2015. 01</c:v>
                </c:pt>
              </c:strCache>
            </c:strRef>
          </c:cat>
          <c:val>
            <c:numRef>
              <c:f>PC!$D$4:$D$16</c:f>
              <c:numCache>
                <c:formatCode>_-* #,##0_-;\-* #,##0_-;_-* "-"_-;_-@_-</c:formatCode>
                <c:ptCount val="13"/>
                <c:pt idx="0">
                  <c:v>1197.8</c:v>
                </c:pt>
                <c:pt idx="1">
                  <c:v>1043.8</c:v>
                </c:pt>
                <c:pt idx="2">
                  <c:v>1013</c:v>
                </c:pt>
                <c:pt idx="3">
                  <c:v>929.6</c:v>
                </c:pt>
                <c:pt idx="4">
                  <c:v>938.2</c:v>
                </c:pt>
                <c:pt idx="5">
                  <c:v>1257.5</c:v>
                </c:pt>
                <c:pt idx="6">
                  <c:v>1167.5999999999999</c:v>
                </c:pt>
                <c:pt idx="7">
                  <c:v>1138.9000000000001</c:v>
                </c:pt>
                <c:pt idx="8">
                  <c:v>1153.3</c:v>
                </c:pt>
                <c:pt idx="9">
                  <c:v>1071.0999999999999</c:v>
                </c:pt>
                <c:pt idx="10">
                  <c:v>1055.3</c:v>
                </c:pt>
                <c:pt idx="11">
                  <c:v>1099.2</c:v>
                </c:pt>
                <c:pt idx="12">
                  <c:v>1083.4000000000001</c:v>
                </c:pt>
              </c:numCache>
            </c:numRef>
          </c:val>
        </c:ser>
        <c:ser>
          <c:idx val="4"/>
          <c:order val="4"/>
          <c:tx>
            <c:strRef>
              <c:f>PC!$G$3</c:f>
              <c:strCache>
                <c:ptCount val="1"/>
                <c:pt idx="0">
                  <c:v>Steel plate
(\ 1,000/TON)</c:v>
                </c:pt>
              </c:strCache>
            </c:strRef>
          </c:tx>
          <c:marker>
            <c:symbol val="none"/>
          </c:marker>
          <c:dLbls>
            <c:dLbl>
              <c:idx val="1"/>
              <c:layout>
                <c:manualLayout>
                  <c:x val="-1.8948764766637122E-2"/>
                  <c:y val="3.3367163408270076E-2"/>
                </c:manualLayout>
              </c:layout>
              <c:showVal val="1"/>
            </c:dLbl>
            <c:dLbl>
              <c:idx val="6"/>
              <c:layout>
                <c:manualLayout>
                  <c:x val="-3.49823349537913E-2"/>
                  <c:y val="-3.7305033740212441E-2"/>
                </c:manualLayout>
              </c:layout>
              <c:showVal val="1"/>
            </c:dLbl>
            <c:dLbl>
              <c:idx val="8"/>
              <c:layout>
                <c:manualLayout>
                  <c:x val="-2.1863959346119611E-2"/>
                  <c:y val="-2.1450319333887823E-2"/>
                </c:manualLayout>
              </c:layout>
              <c:showVal val="1"/>
            </c:dLbl>
            <c:dLbl>
              <c:idx val="11"/>
              <c:layout>
                <c:manualLayout>
                  <c:x val="-2.7694348505084797E-2"/>
                  <c:y val="-3.1640204228515684E-2"/>
                </c:manualLayout>
              </c:layout>
              <c:showVal val="1"/>
            </c:dLbl>
            <c:delete val="1"/>
            <c:txPr>
              <a:bodyPr/>
              <a:lstStyle/>
              <a:p>
                <a:pPr>
                  <a:defRPr sz="900" b="1"/>
                </a:pPr>
                <a:endParaRPr lang="ko-KR"/>
              </a:p>
            </c:txPr>
          </c:dLbls>
          <c:cat>
            <c:strRef>
              <c:f>PC!$B$4:$B$16</c:f>
              <c:strCach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2015. 01</c:v>
                </c:pt>
              </c:strCache>
            </c:strRef>
          </c:cat>
          <c:val>
            <c:numRef>
              <c:f>PC!$G$4:$G$16</c:f>
              <c:numCache>
                <c:formatCode>General</c:formatCode>
                <c:ptCount val="13"/>
                <c:pt idx="0">
                  <c:v>410</c:v>
                </c:pt>
                <c:pt idx="1">
                  <c:v>570</c:v>
                </c:pt>
                <c:pt idx="2">
                  <c:v>720</c:v>
                </c:pt>
                <c:pt idx="3">
                  <c:v>630</c:v>
                </c:pt>
                <c:pt idx="4" formatCode="_-* #,##0_-;\-* #,##0_-;_-* &quot;-&quot;_-;_-@_-">
                  <c:v>662</c:v>
                </c:pt>
                <c:pt idx="5" formatCode="_-* #,##0_-;\-* #,##0_-;_-* &quot;-&quot;_-;_-@_-">
                  <c:v>986</c:v>
                </c:pt>
                <c:pt idx="6" formatCode="_-* #,##0_-;\-* #,##0_-;_-* &quot;-&quot;_-;_-@_-">
                  <c:v>1111</c:v>
                </c:pt>
                <c:pt idx="7" formatCode="_-* #,##0_-;\-* #,##0_-;_-* &quot;-&quot;_-;_-@_-">
                  <c:v>868</c:v>
                </c:pt>
                <c:pt idx="8" formatCode="_-* #,##0_-;\-* #,##0_-;_-* &quot;-&quot;_-;_-@_-">
                  <c:v>978</c:v>
                </c:pt>
                <c:pt idx="9" formatCode="_-* #,##0_-;\-* #,##0_-;_-* &quot;-&quot;_-;_-@_-">
                  <c:v>882</c:v>
                </c:pt>
                <c:pt idx="10" formatCode="_-* #,##0_-;\-* #,##0_-;_-* &quot;-&quot;_-;_-@_-">
                  <c:v>779</c:v>
                </c:pt>
                <c:pt idx="11" formatCode="_-* #,##0_-;\-* #,##0_-;_-* &quot;-&quot;_-;_-@_-">
                  <c:v>712</c:v>
                </c:pt>
                <c:pt idx="12" formatCode="_-* #,##0_-;\-* #,##0_-;_-* &quot;-&quot;_-;_-@_-">
                  <c:v>712</c:v>
                </c:pt>
              </c:numCache>
            </c:numRef>
          </c:val>
        </c:ser>
        <c:marker val="1"/>
        <c:axId val="107248256"/>
        <c:axId val="111776512"/>
      </c:lineChart>
      <c:lineChart>
        <c:grouping val="standard"/>
        <c:ser>
          <c:idx val="0"/>
          <c:order val="0"/>
          <c:tx>
            <c:strRef>
              <c:f>PC!$C$3</c:f>
              <c:strCache>
                <c:ptCount val="1"/>
                <c:pt idx="0">
                  <c:v>PC Tanker
(million)</c:v>
                </c:pt>
              </c:strCache>
            </c:strRef>
          </c:tx>
          <c:spPr>
            <a:ln>
              <a:solidFill>
                <a:schemeClr val="tx1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1660778317930446E-2"/>
                  <c:y val="2.7665771341310659E-2"/>
                </c:manualLayout>
              </c:layout>
              <c:showVal val="1"/>
            </c:dLbl>
            <c:dLbl>
              <c:idx val="1"/>
              <c:layout>
                <c:manualLayout>
                  <c:x val="-1.8948764766637122E-2"/>
                  <c:y val="-2.6217056963640687E-2"/>
                </c:manualLayout>
              </c:layout>
              <c:showVal val="1"/>
            </c:dLbl>
            <c:dLbl>
              <c:idx val="2"/>
              <c:layout>
                <c:manualLayout>
                  <c:x val="1.457597289741278E-3"/>
                  <c:y val="-3.1123992758974508E-2"/>
                </c:manualLayout>
              </c:layout>
              <c:showVal val="1"/>
            </c:dLbl>
            <c:dLbl>
              <c:idx val="3"/>
              <c:layout>
                <c:manualLayout>
                  <c:x val="-1.457597289741304E-3"/>
                  <c:y val="-2.7665771341310659E-2"/>
                </c:manualLayout>
              </c:layout>
              <c:showVal val="1"/>
            </c:dLbl>
            <c:dLbl>
              <c:idx val="4"/>
              <c:layout>
                <c:manualLayout>
                  <c:x val="-7.2879864487065214E-3"/>
                  <c:y val="-3.8040435594302174E-2"/>
                </c:manualLayout>
              </c:layout>
              <c:showVal val="1"/>
            </c:dLbl>
            <c:dLbl>
              <c:idx val="5"/>
              <c:layout>
                <c:manualLayout>
                  <c:x val="-2.915194579482604E-2"/>
                  <c:y val="-2.7665771341310659E-2"/>
                </c:manualLayout>
              </c:layout>
              <c:showVal val="1"/>
            </c:dLbl>
            <c:dLbl>
              <c:idx val="7"/>
              <c:layout>
                <c:manualLayout>
                  <c:x val="-2.1863959346119566E-2"/>
                  <c:y val="-3.8040435594302174E-2"/>
                </c:manualLayout>
              </c:layout>
              <c:showVal val="1"/>
            </c:dLbl>
            <c:dLbl>
              <c:idx val="8"/>
              <c:layout>
                <c:manualLayout>
                  <c:x val="-2.7694348505084797E-2"/>
                  <c:y val="-4.2199559526065716E-2"/>
                </c:manualLayout>
              </c:layout>
              <c:showVal val="1"/>
            </c:dLbl>
            <c:dLbl>
              <c:idx val="9"/>
              <c:layout>
                <c:manualLayout>
                  <c:x val="-1.6033570187154352E-2"/>
                  <c:y val="-4.1498657011965992E-2"/>
                </c:manualLayout>
              </c:layout>
              <c:showVal val="1"/>
            </c:dLbl>
            <c:dLbl>
              <c:idx val="10"/>
              <c:layout>
                <c:manualLayout>
                  <c:x val="-2.1863959346119566E-2"/>
                  <c:y val="-3.1123992758974577E-2"/>
                </c:manualLayout>
              </c:layout>
              <c:showVal val="1"/>
            </c:dLbl>
            <c:dLbl>
              <c:idx val="11"/>
              <c:layout>
                <c:manualLayout>
                  <c:x val="-2.6236751215343471E-2"/>
                  <c:y val="3.8452551165812497E-2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  <c:showVal val="1"/>
          </c:dLbls>
          <c:cat>
            <c:strRef>
              <c:f>PC!$B$4:$B$16</c:f>
              <c:strCach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2015. 01</c:v>
                </c:pt>
              </c:strCache>
            </c:strRef>
          </c:cat>
          <c:val>
            <c:numRef>
              <c:f>PC!$C$4:$C$16</c:f>
              <c:numCache>
                <c:formatCode>General</c:formatCode>
                <c:ptCount val="13"/>
                <c:pt idx="0">
                  <c:v>29</c:v>
                </c:pt>
                <c:pt idx="1">
                  <c:v>34</c:v>
                </c:pt>
                <c:pt idx="2">
                  <c:v>42</c:v>
                </c:pt>
                <c:pt idx="3">
                  <c:v>46</c:v>
                </c:pt>
                <c:pt idx="4">
                  <c:v>48</c:v>
                </c:pt>
                <c:pt idx="5" formatCode="_-* #,##0_-;\-* #,##0_-;_-* &quot;-&quot;_-;_-@_-">
                  <c:v>50</c:v>
                </c:pt>
                <c:pt idx="7" formatCode="_-* #,##0_-;\-* #,##0_-;_-* &quot;-&quot;_-;_-@_-">
                  <c:v>34</c:v>
                </c:pt>
                <c:pt idx="8" formatCode="_-* #,##0_-;\-* #,##0_-;_-* &quot;-&quot;_-;_-@_-">
                  <c:v>37</c:v>
                </c:pt>
                <c:pt idx="9" formatCode="_-* #,##0_-;\-* #,##0_-;_-* &quot;-&quot;_-;_-@_-">
                  <c:v>30</c:v>
                </c:pt>
                <c:pt idx="10" formatCode="_-* #,##0_-;\-* #,##0_-;_-* &quot;-&quot;_-;_-@_-">
                  <c:v>32</c:v>
                </c:pt>
                <c:pt idx="11" formatCode="_-* #,##0_-;\-* #,##0_-;_-* &quot;-&quot;_-;_-@_-">
                  <c:v>33</c:v>
                </c:pt>
              </c:numCache>
            </c:numRef>
          </c:val>
        </c:ser>
        <c:ser>
          <c:idx val="2"/>
          <c:order val="2"/>
          <c:tx>
            <c:strRef>
              <c:f>PC!$E$3</c:f>
              <c:strCache>
                <c:ptCount val="1"/>
                <c:pt idx="0">
                  <c:v>WTI
($)</c:v>
                </c:pt>
              </c:strCache>
            </c:strRef>
          </c:tx>
          <c:marker>
            <c:symbol val="none"/>
          </c:marker>
          <c:dLbls>
            <c:dLbl>
              <c:idx val="1"/>
              <c:layout>
                <c:manualLayout>
                  <c:x val="-1.8948764766637122E-2"/>
                  <c:y val="-3.5750532223146392E-2"/>
                </c:manualLayout>
              </c:layout>
              <c:showVal val="1"/>
            </c:dLbl>
            <c:dLbl>
              <c:idx val="4"/>
              <c:layout>
                <c:manualLayout>
                  <c:x val="-2.0406362056378455E-2"/>
                  <c:y val="-2.1450319333887823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b="1" dirty="0" smtClean="0"/>
                      <a:t>9</a:t>
                    </a:r>
                    <a:r>
                      <a:rPr lang="en-US" altLang="en-US" dirty="0" smtClean="0"/>
                      <a:t>6</a:t>
                    </a:r>
                    <a:endParaRPr lang="en-US" altLang="en-US" dirty="0"/>
                  </a:p>
                </c:rich>
              </c:tx>
              <c:showVal val="1"/>
            </c:dLbl>
            <c:dLbl>
              <c:idx val="5"/>
              <c:layout>
                <c:manualLayout>
                  <c:x val="-2.0406362056378208E-2"/>
                  <c:y val="2.0749328505982996E-2"/>
                </c:manualLayout>
              </c:layout>
              <c:showVal val="1"/>
            </c:dLbl>
            <c:dLbl>
              <c:idx val="8"/>
              <c:layout>
                <c:manualLayout>
                  <c:x val="-2.1863959346119611E-2"/>
                  <c:y val="-2.8600425778517204E-2"/>
                </c:manualLayout>
              </c:layout>
              <c:showVal val="1"/>
            </c:dLbl>
            <c:dLbl>
              <c:idx val="10"/>
              <c:layout>
                <c:manualLayout>
                  <c:x val="-2.4779153925602201E-2"/>
                  <c:y val="-3.0983794593393652E-2"/>
                </c:manualLayout>
              </c:layout>
              <c:showVal val="1"/>
            </c:dLbl>
            <c:dLbl>
              <c:idx val="11"/>
              <c:layout>
                <c:manualLayout>
                  <c:x val="-1.749116747689565E-2"/>
                  <c:y val="-3.48182931365114E-2"/>
                </c:manualLayout>
              </c:layout>
              <c:showVal val="1"/>
            </c:dLbl>
            <c:delete val="1"/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</c:dLbls>
          <c:cat>
            <c:strRef>
              <c:f>PC!$B$4:$B$16</c:f>
              <c:strCach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2015. 01</c:v>
                </c:pt>
              </c:strCache>
            </c:strRef>
          </c:cat>
          <c:val>
            <c:numRef>
              <c:f>PC!$E$4:$E$16</c:f>
              <c:numCache>
                <c:formatCode>0_ </c:formatCode>
                <c:ptCount val="13"/>
                <c:pt idx="0">
                  <c:v>32.520000000000003</c:v>
                </c:pt>
                <c:pt idx="1">
                  <c:v>43.45</c:v>
                </c:pt>
                <c:pt idx="2">
                  <c:v>61.04</c:v>
                </c:pt>
                <c:pt idx="3">
                  <c:v>61.05</c:v>
                </c:pt>
                <c:pt idx="4" formatCode="General">
                  <c:v>95.98</c:v>
                </c:pt>
                <c:pt idx="5" formatCode="0;_ࣿ">
                  <c:v>44.6</c:v>
                </c:pt>
                <c:pt idx="6" formatCode="0;_ࣿ">
                  <c:v>79.36</c:v>
                </c:pt>
                <c:pt idx="7" formatCode="0;_ࣿ">
                  <c:v>91.38</c:v>
                </c:pt>
                <c:pt idx="8" formatCode="0;_ࣿ">
                  <c:v>98.83</c:v>
                </c:pt>
                <c:pt idx="9" formatCode="0;_ࣿ">
                  <c:v>93.11999999999999</c:v>
                </c:pt>
                <c:pt idx="10" formatCode="0;_ࣿ">
                  <c:v>98.42</c:v>
                </c:pt>
                <c:pt idx="11" formatCode="0;_ࣿ">
                  <c:v>53.27</c:v>
                </c:pt>
                <c:pt idx="12" formatCode="0;_ࣿ">
                  <c:v>47.78</c:v>
                </c:pt>
              </c:numCache>
            </c:numRef>
          </c:val>
        </c:ser>
        <c:ser>
          <c:idx val="3"/>
          <c:order val="3"/>
          <c:tx>
            <c:strRef>
              <c:f>PC!$F$3</c:f>
              <c:strCache>
                <c:ptCount val="1"/>
                <c:pt idx="0">
                  <c:v>o/p margin
(%)</c:v>
                </c:pt>
              </c:strCache>
            </c:strRef>
          </c:tx>
          <c:marker>
            <c:symbol val="none"/>
          </c:marker>
          <c:dLbls>
            <c:dLbl>
              <c:idx val="1"/>
              <c:layout>
                <c:manualLayout>
                  <c:x val="-1.1660778317930639E-2"/>
                  <c:y val="-2.6217056963640687E-2"/>
                </c:manualLayout>
              </c:layout>
              <c:showVal val="1"/>
            </c:dLbl>
            <c:dLbl>
              <c:idx val="7"/>
              <c:layout>
                <c:manualLayout>
                  <c:x val="-1.6033570187154407E-2"/>
                  <c:y val="-1.9605124520214665E-2"/>
                </c:manualLayout>
              </c:layout>
              <c:showVal val="1"/>
            </c:dLbl>
            <c:dLbl>
              <c:idx val="8"/>
              <c:layout>
                <c:manualLayout>
                  <c:x val="-1.4575972897413041E-2"/>
                  <c:y val="-2.8600425778517204E-2"/>
                </c:manualLayout>
              </c:layout>
              <c:showVal val="1"/>
            </c:dLbl>
            <c:dLbl>
              <c:idx val="10"/>
              <c:layout>
                <c:manualLayout>
                  <c:x val="-5.830389158965216E-3"/>
                  <c:y val="-8.2901416750795801E-4"/>
                </c:manualLayout>
              </c:layout>
              <c:showVal val="1"/>
            </c:dLbl>
            <c:dLbl>
              <c:idx val="11"/>
              <c:layout>
                <c:manualLayout>
                  <c:x val="-2.6236751215343471E-2"/>
                  <c:y val="-2.6838805350130189E-2"/>
                </c:manualLayout>
              </c:layout>
              <c:showVal val="1"/>
            </c:dLbl>
            <c:delete val="1"/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</c:dLbls>
          <c:cat>
            <c:strRef>
              <c:f>PC!$B$4:$B$16</c:f>
              <c:strCach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2015. 01</c:v>
                </c:pt>
              </c:strCache>
            </c:strRef>
          </c:cat>
          <c:val>
            <c:numRef>
              <c:f>PC!$F$4:$F$16</c:f>
              <c:numCache>
                <c:formatCode>0;_ࣿ</c:formatCode>
                <c:ptCount val="13"/>
                <c:pt idx="0">
                  <c:v>5.6</c:v>
                </c:pt>
                <c:pt idx="1">
                  <c:v>9.1</c:v>
                </c:pt>
                <c:pt idx="2">
                  <c:v>7.24</c:v>
                </c:pt>
                <c:pt idx="3">
                  <c:v>9.4</c:v>
                </c:pt>
                <c:pt idx="4">
                  <c:v>12.7</c:v>
                </c:pt>
                <c:pt idx="5">
                  <c:v>14</c:v>
                </c:pt>
                <c:pt idx="6">
                  <c:v>10.43</c:v>
                </c:pt>
                <c:pt idx="7">
                  <c:v>15</c:v>
                </c:pt>
                <c:pt idx="8">
                  <c:v>9</c:v>
                </c:pt>
                <c:pt idx="9">
                  <c:v>3</c:v>
                </c:pt>
                <c:pt idx="10" formatCode="@">
                  <c:v>-6</c:v>
                </c:pt>
                <c:pt idx="11" formatCode="@">
                  <c:v>-24.7</c:v>
                </c:pt>
              </c:numCache>
            </c:numRef>
          </c:val>
        </c:ser>
        <c:ser>
          <c:idx val="5"/>
          <c:order val="5"/>
          <c:tx>
            <c:strRef>
              <c:f>PC!$H$3</c:f>
              <c:strCache>
                <c:ptCount val="1"/>
                <c:pt idx="0">
                  <c:v>GDP growth
       (%)</c:v>
                </c:pt>
              </c:strCache>
            </c:strRef>
          </c:tx>
          <c:marker>
            <c:symbol val="none"/>
          </c:marker>
          <c:dLbls>
            <c:dLbl>
              <c:idx val="1"/>
              <c:layout>
                <c:manualLayout>
                  <c:x val="-1.8948764766637122E-2"/>
                  <c:y val="3.0983794593393652E-2"/>
                </c:manualLayout>
              </c:layout>
              <c:showVal val="1"/>
            </c:dLbl>
            <c:dLbl>
              <c:idx val="8"/>
              <c:layout>
                <c:manualLayout>
                  <c:x val="-2.1863959346119611E-2"/>
                  <c:y val="2.1450319333887913E-2"/>
                </c:manualLayout>
              </c:layout>
              <c:showVal val="1"/>
            </c:dLbl>
            <c:dLbl>
              <c:idx val="11"/>
              <c:layout>
                <c:manualLayout>
                  <c:x val="-1.8948764766636959E-2"/>
                  <c:y val="2.5284328311347051E-2"/>
                </c:manualLayout>
              </c:layout>
              <c:showVal val="1"/>
            </c:dLbl>
            <c:delete val="1"/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</c:dLbls>
          <c:cat>
            <c:strRef>
              <c:f>PC!$B$4:$B$16</c:f>
              <c:strCache>
                <c:ptCount val="1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2015. 01</c:v>
                </c:pt>
              </c:strCache>
            </c:strRef>
          </c:cat>
          <c:val>
            <c:numRef>
              <c:f>PC!$H$4:$H$16</c:f>
              <c:numCache>
                <c:formatCode>General</c:formatCode>
                <c:ptCount val="13"/>
                <c:pt idx="0">
                  <c:v>3.8</c:v>
                </c:pt>
                <c:pt idx="1">
                  <c:v>5.0999999999999996</c:v>
                </c:pt>
                <c:pt idx="2">
                  <c:v>4.9000000000000004</c:v>
                </c:pt>
                <c:pt idx="3">
                  <c:v>5.2</c:v>
                </c:pt>
                <c:pt idx="4">
                  <c:v>5.3</c:v>
                </c:pt>
                <c:pt idx="5">
                  <c:v>2.7</c:v>
                </c:pt>
                <c:pt idx="6">
                  <c:v>-0.4</c:v>
                </c:pt>
                <c:pt idx="7">
                  <c:v>5.2</c:v>
                </c:pt>
                <c:pt idx="8">
                  <c:v>3.9</c:v>
                </c:pt>
                <c:pt idx="9">
                  <c:v>3.2</c:v>
                </c:pt>
                <c:pt idx="10">
                  <c:v>2.9</c:v>
                </c:pt>
                <c:pt idx="11">
                  <c:v>3.6</c:v>
                </c:pt>
              </c:numCache>
            </c:numRef>
          </c:val>
        </c:ser>
        <c:marker val="1"/>
        <c:axId val="111894528"/>
        <c:axId val="111778048"/>
      </c:lineChart>
      <c:catAx>
        <c:axId val="107248256"/>
        <c:scaling>
          <c:orientation val="minMax"/>
        </c:scaling>
        <c:axPos val="b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11776512"/>
        <c:crosses val="autoZero"/>
        <c:auto val="1"/>
        <c:lblAlgn val="ctr"/>
        <c:lblOffset val="100"/>
      </c:catAx>
      <c:valAx>
        <c:axId val="111776512"/>
        <c:scaling>
          <c:orientation val="minMax"/>
        </c:scaling>
        <c:axPos val="l"/>
        <c:numFmt formatCode="_-* #,##0_-;\-* #,##0_-;_-* &quot;-&quot;_-;_-@_-" sourceLinked="1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07248256"/>
        <c:crosses val="autoZero"/>
        <c:crossBetween val="midCat"/>
      </c:valAx>
      <c:valAx>
        <c:axId val="111778048"/>
        <c:scaling>
          <c:orientation val="minMax"/>
        </c:scaling>
        <c:axPos val="r"/>
        <c:numFmt formatCode="General" sourceLinked="1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11894528"/>
        <c:crosses val="max"/>
        <c:crossBetween val="between"/>
        <c:majorUnit val="10"/>
      </c:valAx>
      <c:catAx>
        <c:axId val="111894528"/>
        <c:scaling>
          <c:orientation val="minMax"/>
        </c:scaling>
        <c:delete val="1"/>
        <c:axPos val="b"/>
        <c:tickLblPos val="none"/>
        <c:crossAx val="111778048"/>
        <c:crosses val="autoZero"/>
        <c:auto val="1"/>
        <c:lblAlgn val="ctr"/>
        <c:lblOffset val="100"/>
      </c:catAx>
    </c:plotArea>
    <c:legend>
      <c:legendPos val="b"/>
      <c:layout>
        <c:manualLayout>
          <c:xMode val="edge"/>
          <c:yMode val="edge"/>
          <c:x val="0.17342377781901888"/>
          <c:y val="0.88962695901172251"/>
          <c:w val="0.6560676389414446"/>
          <c:h val="9.330504495916285E-2"/>
        </c:manualLayout>
      </c:layout>
      <c:txPr>
        <a:bodyPr/>
        <a:lstStyle/>
        <a:p>
          <a:pPr>
            <a:defRPr sz="900" b="1"/>
          </a:pPr>
          <a:endParaRPr lang="ko-KR"/>
        </a:p>
      </c:txPr>
    </c:legend>
    <c:plotVisOnly val="1"/>
  </c:chart>
  <c:txPr>
    <a:bodyPr/>
    <a:lstStyle/>
    <a:p>
      <a:pPr>
        <a:defRPr>
          <a:latin typeface="굴림" pitchFamily="50" charset="-127"/>
          <a:ea typeface="굴림" pitchFamily="50" charset="-127"/>
        </a:defRPr>
      </a:pPr>
      <a:endParaRPr lang="ko-KR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tx>
        <c:rich>
          <a:bodyPr/>
          <a:lstStyle/>
          <a:p>
            <a:pPr>
              <a:defRPr sz="1400" b="1" i="0" u="none">
                <a:latin typeface="굴림" pitchFamily="50" charset="-127"/>
                <a:ea typeface="굴림" pitchFamily="50" charset="-127"/>
              </a:defRPr>
            </a:pPr>
            <a:r>
              <a:rPr lang="en-US" altLang="en-US" sz="1400" b="1" i="0" u="sng" dirty="0" smtClean="0">
                <a:latin typeface="+mn-ea"/>
                <a:ea typeface="+mn-ea"/>
              </a:rPr>
              <a:t>37K~50K</a:t>
            </a:r>
            <a:r>
              <a:rPr lang="en-US" altLang="en-US" sz="1400" b="1" i="0" u="sng" baseline="0" dirty="0" smtClean="0">
                <a:latin typeface="+mn-ea"/>
                <a:ea typeface="+mn-ea"/>
              </a:rPr>
              <a:t> </a:t>
            </a:r>
            <a:r>
              <a:rPr lang="en-US" altLang="en-US" sz="1400" b="1" i="0" u="sng" dirty="0" smtClean="0">
                <a:latin typeface="+mn-ea"/>
                <a:ea typeface="+mn-ea"/>
              </a:rPr>
              <a:t>PC</a:t>
            </a:r>
            <a:endParaRPr lang="ko-KR" altLang="en-US" sz="1400" b="1" i="0" u="sng" dirty="0">
              <a:latin typeface="+mn-ea"/>
              <a:ea typeface="+mn-ea"/>
            </a:endParaRPr>
          </a:p>
        </c:rich>
      </c:tx>
      <c:layout>
        <c:manualLayout>
          <c:xMode val="edge"/>
          <c:yMode val="edge"/>
          <c:x val="4.0352814828853688E-2"/>
          <c:y val="1.9891580674042864E-4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PC선</c:v>
                </c:pt>
              </c:strCache>
            </c:strRef>
          </c:tx>
          <c:dLbls>
            <c:dLbl>
              <c:idx val="0"/>
              <c:layout>
                <c:manualLayout>
                  <c:x val="-0.15414817743562326"/>
                  <c:y val="4.9616219112909206E-2"/>
                </c:manualLayout>
              </c:layout>
              <c:spPr/>
              <c:txPr>
                <a:bodyPr/>
                <a:lstStyle/>
                <a:p>
                  <a:pPr>
                    <a:defRPr sz="1100" b="1"/>
                  </a:pPr>
                  <a:endParaRPr lang="ko-KR"/>
                </a:p>
              </c:txPr>
              <c:showVal val="1"/>
            </c:dLbl>
            <c:dLbl>
              <c:idx val="4"/>
              <c:layout>
                <c:manualLayout>
                  <c:x val="7.2888143147493596E-3"/>
                  <c:y val="8.6878367681368744E-3"/>
                </c:manualLayout>
              </c:layout>
              <c:showVal val="1"/>
            </c:dLbl>
            <c:dLbl>
              <c:idx val="5"/>
              <c:layout>
                <c:manualLayout>
                  <c:x val="4.2206639349440978E-6"/>
                  <c:y val="2.0178313520720095E-2"/>
                </c:manualLayout>
              </c:layout>
              <c:showVal val="1"/>
            </c:dLbl>
            <c:dLbl>
              <c:idx val="6"/>
              <c:layout>
                <c:manualLayout>
                  <c:x val="5.4792386902545063E-3"/>
                  <c:y val="-4.3488223530718913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  <c:showLeaderLines val="1"/>
          </c:dLbls>
          <c:cat>
            <c:strRef>
              <c:f>Sheet1!$A$2:$A$9</c:f>
              <c:strCache>
                <c:ptCount val="8"/>
                <c:pt idx="0">
                  <c:v>HMD</c:v>
                </c:pt>
                <c:pt idx="1">
                  <c:v>SPP</c:v>
                </c:pt>
                <c:pt idx="2">
                  <c:v>Guangzhou</c:v>
                </c:pt>
                <c:pt idx="3">
                  <c:v>STX</c:v>
                </c:pt>
                <c:pt idx="4">
                  <c:v>Sungdong</c:v>
                </c:pt>
                <c:pt idx="5">
                  <c:v>Gen,Dynamic</c:v>
                </c:pt>
                <c:pt idx="6">
                  <c:v>Jiangsu</c:v>
                </c:pt>
                <c:pt idx="7">
                  <c:v>Mics(14 shipyards)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0.44</c:v>
                </c:pt>
                <c:pt idx="1">
                  <c:v>0.15000000000000024</c:v>
                </c:pt>
                <c:pt idx="2">
                  <c:v>7.0000000000000021E-2</c:v>
                </c:pt>
                <c:pt idx="3">
                  <c:v>6.0000000000000032E-2</c:v>
                </c:pt>
                <c:pt idx="4">
                  <c:v>6.0000000000000032E-2</c:v>
                </c:pt>
                <c:pt idx="5">
                  <c:v>3.0000000000000002E-2</c:v>
                </c:pt>
                <c:pt idx="6">
                  <c:v>2.0000000000000011E-2</c:v>
                </c:pt>
                <c:pt idx="7">
                  <c:v>0.17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2655925827363113"/>
          <c:y val="0.15076982626579441"/>
          <c:w val="0.33133382783176718"/>
          <c:h val="0.77546789289547324"/>
        </c:manualLayout>
      </c:layout>
      <c:txPr>
        <a:bodyPr/>
        <a:lstStyle/>
        <a:p>
          <a:pPr>
            <a:defRPr sz="900" b="1">
              <a:latin typeface="+mn-ea"/>
              <a:ea typeface="+mn-ea"/>
            </a:defRPr>
          </a:pPr>
          <a:endParaRPr lang="ko-KR"/>
        </a:p>
      </c:txPr>
    </c:legend>
    <c:plotVisOnly val="1"/>
  </c:chart>
  <c:spPr>
    <a:ln>
      <a:noFill/>
    </a:ln>
  </c:spPr>
  <c:txPr>
    <a:bodyPr/>
    <a:lstStyle/>
    <a:p>
      <a:pPr>
        <a:defRPr sz="1800"/>
      </a:pPr>
      <a:endParaRPr lang="ko-KR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tx>
        <c:rich>
          <a:bodyPr/>
          <a:lstStyle/>
          <a:p>
            <a:pPr>
              <a:defRPr sz="1200" u="sng">
                <a:latin typeface="+mn-ea"/>
                <a:ea typeface="+mn-ea"/>
              </a:defRPr>
            </a:pPr>
            <a:r>
              <a:rPr lang="en-US" altLang="en-US" sz="1400" u="sng" dirty="0" smtClean="0">
                <a:latin typeface="+mn-ea"/>
                <a:ea typeface="+mn-ea"/>
              </a:rPr>
              <a:t>20K~40K</a:t>
            </a:r>
            <a:r>
              <a:rPr lang="en-US" altLang="en-US" sz="1400" u="sng" baseline="0" dirty="0" smtClean="0">
                <a:latin typeface="+mn-ea"/>
                <a:ea typeface="+mn-ea"/>
              </a:rPr>
              <a:t> </a:t>
            </a:r>
            <a:r>
              <a:rPr lang="en-US" altLang="en-US" sz="1400" u="sng" dirty="0" smtClean="0">
                <a:latin typeface="+mn-ea"/>
                <a:ea typeface="+mn-ea"/>
              </a:rPr>
              <a:t>LPG</a:t>
            </a:r>
            <a:endParaRPr lang="ko-KR" altLang="en-US" sz="1400" u="sng" dirty="0">
              <a:latin typeface="+mn-ea"/>
              <a:ea typeface="+mn-ea"/>
            </a:endParaRPr>
          </a:p>
        </c:rich>
      </c:tx>
      <c:layout>
        <c:manualLayout>
          <c:xMode val="edge"/>
          <c:yMode val="edge"/>
          <c:x val="0.13981752572154288"/>
          <c:y val="6.1880379304260318E-4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LPG선</c:v>
                </c:pt>
              </c:strCache>
            </c:strRef>
          </c:tx>
          <c:dLbls>
            <c:dLbl>
              <c:idx val="0"/>
              <c:layout>
                <c:manualLayout>
                  <c:x val="-0.12826938074418806"/>
                  <c:y val="8.4232879353274767E-2"/>
                </c:manualLayout>
              </c:layout>
              <c:showVal val="1"/>
            </c:dLbl>
            <c:dLbl>
              <c:idx val="1"/>
              <c:layout>
                <c:manualLayout>
                  <c:x val="2.3545450287658667E-2"/>
                  <c:y val="-0.15555420312775758"/>
                </c:manualLayout>
              </c:layout>
              <c:showVal val="1"/>
            </c:dLbl>
            <c:dLbl>
              <c:idx val="2"/>
              <c:layout>
                <c:manualLayout>
                  <c:x val="0.12246161101925512"/>
                  <c:y val="-3.9661034394871161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showVal val="1"/>
            <c:showLeaderLines val="1"/>
          </c:dLbls>
          <c:cat>
            <c:strRef>
              <c:f>Sheet1!$A$2:$A$6</c:f>
              <c:strCache>
                <c:ptCount val="5"/>
                <c:pt idx="0">
                  <c:v>HMD</c:v>
                </c:pt>
                <c:pt idx="1">
                  <c:v>Jiangnan</c:v>
                </c:pt>
                <c:pt idx="2">
                  <c:v>Sinopacific</c:v>
                </c:pt>
                <c:pt idx="3">
                  <c:v>HHIC-Phil</c:v>
                </c:pt>
                <c:pt idx="4">
                  <c:v>STX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0.41000000000000031</c:v>
                </c:pt>
                <c:pt idx="1">
                  <c:v>0.23</c:v>
                </c:pt>
                <c:pt idx="2">
                  <c:v>0.16</c:v>
                </c:pt>
                <c:pt idx="3">
                  <c:v>0.14000000000000001</c:v>
                </c:pt>
                <c:pt idx="4">
                  <c:v>0.05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70930190763118128"/>
          <c:y val="0.32531638641458327"/>
          <c:w val="0.22845010685087291"/>
          <c:h val="0.4385889312952182"/>
        </c:manualLayout>
      </c:layout>
      <c:txPr>
        <a:bodyPr/>
        <a:lstStyle/>
        <a:p>
          <a:pPr>
            <a:defRPr sz="900" b="1">
              <a:latin typeface="+mn-ea"/>
              <a:ea typeface="+mn-ea"/>
            </a:defRPr>
          </a:pPr>
          <a:endParaRPr lang="ko-KR"/>
        </a:p>
      </c:txPr>
    </c:legend>
    <c:plotVisOnly val="1"/>
  </c:chart>
  <c:spPr>
    <a:noFill/>
    <a:ln>
      <a:noFill/>
    </a:ln>
  </c:spPr>
  <c:txPr>
    <a:bodyPr/>
    <a:lstStyle/>
    <a:p>
      <a:pPr>
        <a:defRPr sz="1800"/>
      </a:pPr>
      <a:endParaRPr lang="ko-KR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dLbls>
            <c:dLbl>
              <c:idx val="0"/>
              <c:layout>
                <c:manualLayout>
                  <c:x val="-0.24215567609085867"/>
                  <c:y val="-1.3446283746250441E-2"/>
                </c:manualLayout>
              </c:layout>
              <c:showVal val="1"/>
            </c:dLbl>
            <c:dLbl>
              <c:idx val="1"/>
              <c:layout>
                <c:manualLayout>
                  <c:x val="0.18259723013325144"/>
                  <c:y val="-7.325213865126097E-2"/>
                </c:manualLayout>
              </c:layout>
              <c:showVal val="1"/>
            </c:dLbl>
            <c:dLbl>
              <c:idx val="2"/>
              <c:layout>
                <c:manualLayout>
                  <c:x val="0.1254209925607567"/>
                  <c:y val="0.14156121542050884"/>
                </c:manualLayout>
              </c:layout>
              <c:showVal val="1"/>
            </c:dLbl>
            <c:dLbl>
              <c:idx val="3"/>
              <c:layout>
                <c:manualLayout>
                  <c:x val="4.8137707988124834E-2"/>
                  <c:y val="0.11816742584157316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ko-KR"/>
              </a:p>
            </c:txPr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HMD</c:v>
                </c:pt>
                <c:pt idx="1">
                  <c:v>Vinashin</c:v>
                </c:pt>
                <c:pt idx="2">
                  <c:v>HHI</c:v>
                </c:pt>
                <c:pt idx="3">
                  <c:v>HEC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0.55000000000000004</c:v>
                </c:pt>
                <c:pt idx="1">
                  <c:v>0.30000000000000032</c:v>
                </c:pt>
                <c:pt idx="2">
                  <c:v>0.1</c:v>
                </c:pt>
                <c:pt idx="3">
                  <c:v>0.05</c:v>
                </c:pt>
              </c:numCache>
            </c:numRef>
          </c:val>
        </c:ser>
        <c:firstSliceAng val="0"/>
      </c:pieChart>
    </c:plotArea>
    <c:legend>
      <c:legendPos val="b"/>
      <c:layout>
        <c:manualLayout>
          <c:xMode val="edge"/>
          <c:yMode val="edge"/>
          <c:x val="0.17231217420947254"/>
          <c:y val="0.90064437284746135"/>
          <c:w val="0.64167518900165699"/>
          <c:h val="7.8191312076435954E-2"/>
        </c:manualLayout>
      </c:layout>
      <c:txPr>
        <a:bodyPr/>
        <a:lstStyle/>
        <a:p>
          <a:pPr>
            <a:defRPr sz="1100" b="1">
              <a:latin typeface="+mn-ea"/>
              <a:ea typeface="+mn-ea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4385599667669779"/>
          <c:y val="0.13009506229726794"/>
          <c:w val="0.82802715962316664"/>
          <c:h val="0.75332682673501394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txPr>
              <a:bodyPr/>
              <a:lstStyle/>
              <a:p>
                <a:pPr>
                  <a:defRPr sz="9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Sheet1!$B$2:$B$6</c:f>
              <c:numCache>
                <c:formatCode>_-* #,##0_-;\-* #,##0_-;_-* "-"_-;_-@_-</c:formatCode>
                <c:ptCount val="5"/>
                <c:pt idx="0">
                  <c:v>298632</c:v>
                </c:pt>
                <c:pt idx="1">
                  <c:v>482132</c:v>
                </c:pt>
                <c:pt idx="2">
                  <c:v>431530</c:v>
                </c:pt>
                <c:pt idx="3">
                  <c:v>194036</c:v>
                </c:pt>
                <c:pt idx="4">
                  <c:v>384075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Operating Profit</c:v>
                </c:pt>
              </c:strCache>
            </c:strRef>
          </c:tx>
          <c:dLbls>
            <c:dLbl>
              <c:idx val="0"/>
              <c:layout>
                <c:manualLayout>
                  <c:x val="-8.6822711706496542E-3"/>
                  <c:y val="1.6245880087397763E-2"/>
                </c:manualLayout>
              </c:layout>
              <c:showVal val="1"/>
            </c:dLbl>
            <c:dLbl>
              <c:idx val="2"/>
              <c:layout>
                <c:manualLayout>
                  <c:x val="-9.5820249991716792E-3"/>
                  <c:y val="0.12314504737568895"/>
                </c:manualLayout>
              </c:layout>
              <c:showVal val="1"/>
            </c:dLbl>
            <c:dLbl>
              <c:idx val="3"/>
              <c:layout>
                <c:manualLayout>
                  <c:x val="-8.8334483303025065E-3"/>
                  <c:y val="0.15869263880240769"/>
                </c:manualLayout>
              </c:layout>
              <c:showVal val="1"/>
            </c:dLbl>
            <c:dLbl>
              <c:idx val="4"/>
              <c:layout>
                <c:manualLayout>
                  <c:x val="-4.6412971658120047E-3"/>
                  <c:y val="0.21738702159708392"/>
                </c:manualLayout>
              </c:layout>
              <c:showVal val="1"/>
            </c:dLbl>
            <c:txPr>
              <a:bodyPr/>
              <a:lstStyle/>
              <a:p>
                <a:pPr>
                  <a:defRPr sz="9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Sheet1!$C$2:$C$6</c:f>
              <c:numCache>
                <c:formatCode>_-* #,##0_-;\-* #,##0_-;_-* "-"_-;_-@_-</c:formatCode>
                <c:ptCount val="5"/>
                <c:pt idx="0">
                  <c:v>62840</c:v>
                </c:pt>
                <c:pt idx="1">
                  <c:v>7171</c:v>
                </c:pt>
                <c:pt idx="2">
                  <c:v>-18631</c:v>
                </c:pt>
                <c:pt idx="3">
                  <c:v>-56469</c:v>
                </c:pt>
                <c:pt idx="4">
                  <c:v>-121860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 Income</c:v>
                </c:pt>
              </c:strCache>
            </c:strRef>
          </c:tx>
          <c:dLbls>
            <c:dLbl>
              <c:idx val="0"/>
              <c:layout>
                <c:manualLayout>
                  <c:x val="8.4447244653128185E-3"/>
                  <c:y val="2.0518222842964614E-2"/>
                </c:manualLayout>
              </c:layout>
              <c:showVal val="1"/>
            </c:dLbl>
            <c:dLbl>
              <c:idx val="1"/>
              <c:layout>
                <c:manualLayout>
                  <c:x val="8.3733386348885542E-3"/>
                  <c:y val="7.0147244621398782E-4"/>
                </c:manualLayout>
              </c:layout>
              <c:showVal val="1"/>
            </c:dLbl>
            <c:dLbl>
              <c:idx val="2"/>
              <c:layout>
                <c:manualLayout>
                  <c:x val="1.2611050039274388E-2"/>
                  <c:y val="0.12314555488666663"/>
                </c:manualLayout>
              </c:layout>
              <c:showVal val="1"/>
            </c:dLbl>
            <c:dLbl>
              <c:idx val="3"/>
              <c:layout>
                <c:manualLayout>
                  <c:x val="1.3830456460003481E-2"/>
                  <c:y val="0.15566616629160074"/>
                </c:manualLayout>
              </c:layout>
              <c:showVal val="1"/>
            </c:dLbl>
            <c:dLbl>
              <c:idx val="4"/>
              <c:layout>
                <c:manualLayout>
                  <c:x val="2.7847782994871992E-2"/>
                  <c:y val="0.20508283317357504"/>
                </c:manualLayout>
              </c:layout>
              <c:showVal val="1"/>
            </c:dLbl>
            <c:txPr>
              <a:bodyPr/>
              <a:lstStyle/>
              <a:p>
                <a:pPr>
                  <a:defRPr sz="900" b="1"/>
                </a:pPr>
                <a:endParaRPr lang="ko-KR"/>
              </a:p>
            </c:txPr>
            <c:showVal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Sheet1!$D$2:$D$6</c:f>
              <c:numCache>
                <c:formatCode>_-* #,##0_-;\-* #,##0_-;_-* "-"_-;_-@_-</c:formatCode>
                <c:ptCount val="5"/>
                <c:pt idx="0">
                  <c:v>66255</c:v>
                </c:pt>
                <c:pt idx="1">
                  <c:v>3959</c:v>
                </c:pt>
                <c:pt idx="2">
                  <c:v>-17631</c:v>
                </c:pt>
                <c:pt idx="3">
                  <c:v>-54628</c:v>
                </c:pt>
                <c:pt idx="4">
                  <c:v>-109045</c:v>
                </c:pt>
              </c:numCache>
            </c:numRef>
          </c:val>
        </c:ser>
        <c:axId val="117545216"/>
        <c:axId val="117805824"/>
      </c:barChart>
      <c:dateAx>
        <c:axId val="11754521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17805824"/>
        <c:crosses val="autoZero"/>
        <c:lblOffset val="100"/>
        <c:baseTimeUnit val="days"/>
      </c:dateAx>
      <c:valAx>
        <c:axId val="117805824"/>
        <c:scaling>
          <c:orientation val="minMax"/>
        </c:scaling>
        <c:axPos val="l"/>
        <c:numFmt formatCode="_-* #,##0_-;\-* #,##0_-;_-* &quot;-&quot;_-;_-@_-" sourceLinked="1"/>
        <c:tickLblPos val="nextTo"/>
        <c:txPr>
          <a:bodyPr/>
          <a:lstStyle/>
          <a:p>
            <a:pPr>
              <a:defRPr sz="900" b="1"/>
            </a:pPr>
            <a:endParaRPr lang="ko-KR"/>
          </a:p>
        </c:txPr>
        <c:crossAx val="117545216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000" b="1">
              <a:latin typeface="+mn-ea"/>
              <a:ea typeface="+mn-ea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0.11765</cdr:y>
    </cdr:from>
    <cdr:to>
      <cdr:x>0.36842</cdr:x>
      <cdr:y>0.16596</cdr:y>
    </cdr:to>
    <cdr:sp macro="" textlink="">
      <cdr:nvSpPr>
        <cdr:cNvPr id="3" name="제목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576078"/>
          <a:ext cx="1512168" cy="236552"/>
        </a:xfrm>
        <a:prstGeom xmlns:a="http://schemas.openxmlformats.org/drawingml/2006/main" prst="rect">
          <a:avLst/>
        </a:prstGeom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vert="horz" anchor="ctr">
          <a:noAutofit/>
        </a:bodyPr>
        <a:lstStyle xmlns:a="http://schemas.openxmlformats.org/drawingml/2006/main">
          <a:lvl1pPr algn="l" rtl="0" eaLnBrk="1" latinLnBrk="1" hangingPunct="1">
            <a:spcBef>
              <a:spcPct val="0"/>
            </a:spcBef>
            <a:buNone/>
            <a:defRPr kumimoji="0" sz="4400" kern="1200">
              <a:solidFill>
                <a:srgbClr val="775F55"/>
              </a:solidFill>
              <a:latin typeface="Tw Cen MT"/>
            </a:defRPr>
          </a:lvl1pPr>
        </a:lstStyle>
        <a:p xmlns:a="http://schemas.openxmlformats.org/drawingml/2006/main">
          <a:r>
            <a:rPr lang="en-US" altLang="ko-KR" sz="900" b="1" dirty="0" smtClean="0">
              <a:solidFill>
                <a:schemeClr val="tx1"/>
              </a:solidFill>
              <a:latin typeface="+mn-ea"/>
            </a:rPr>
            <a:t>(Unit : KRW </a:t>
          </a:r>
          <a:r>
            <a:rPr lang="en-US" altLang="ko-KR" sz="900" b="1" dirty="0" err="1" smtClean="0">
              <a:solidFill>
                <a:schemeClr val="tx1"/>
              </a:solidFill>
              <a:latin typeface="+mn-ea"/>
            </a:rPr>
            <a:t>Bil</a:t>
          </a:r>
          <a:r>
            <a:rPr lang="en-US" altLang="ko-KR" sz="900" b="1" dirty="0" smtClean="0">
              <a:solidFill>
                <a:schemeClr val="tx1"/>
              </a:solidFill>
              <a:latin typeface="+mn-ea"/>
            </a:rPr>
            <a:t>)</a:t>
          </a:r>
          <a:endParaRPr lang="ko-KR" altLang="en-US" sz="900" b="1" dirty="0">
            <a:solidFill>
              <a:schemeClr val="tx1"/>
            </a:solidFill>
            <a:latin typeface="+mn-ea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0.03209</cdr:x>
      <cdr:y>0.03226</cdr:y>
    </cdr:from>
    <cdr:to>
      <cdr:x>0.30484</cdr:x>
      <cdr:y>0.09677</cdr:y>
    </cdr:to>
    <cdr:sp macro="" textlink="">
      <cdr:nvSpPr>
        <cdr:cNvPr id="2" name="제목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144016" y="144016"/>
          <a:ext cx="1224146" cy="288004"/>
        </a:xfrm>
        <a:prstGeom xmlns:a="http://schemas.openxmlformats.org/drawingml/2006/main" prst="rect">
          <a:avLst/>
        </a:prstGeom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vert="horz" anchor="ctr">
          <a:no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900" b="1" dirty="0" smtClean="0">
              <a:solidFill>
                <a:sysClr val="windowText" lastClr="000000"/>
              </a:solidFill>
              <a:latin typeface="+mn-ea"/>
            </a:rPr>
            <a:t>(</a:t>
          </a:r>
          <a:r>
            <a:rPr lang="en-US" altLang="ko-KR" sz="900" b="1" dirty="0" smtClean="0">
              <a:latin typeface="+mn-ea"/>
            </a:rPr>
            <a:t>Unit </a:t>
          </a:r>
          <a:r>
            <a:rPr lang="en-US" altLang="ko-KR" sz="900" b="1" dirty="0" smtClean="0">
              <a:solidFill>
                <a:sysClr val="windowText" lastClr="000000"/>
              </a:solidFill>
              <a:latin typeface="+mn-ea"/>
            </a:rPr>
            <a:t>: KRW </a:t>
          </a:r>
          <a:r>
            <a:rPr lang="en-US" altLang="ko-KR" sz="900" b="1" dirty="0" err="1" smtClean="0">
              <a:solidFill>
                <a:sysClr val="windowText" lastClr="000000"/>
              </a:solidFill>
              <a:latin typeface="+mn-ea"/>
            </a:rPr>
            <a:t>Bil</a:t>
          </a:r>
          <a:r>
            <a:rPr lang="en-US" altLang="ko-KR" sz="900" b="1" dirty="0" smtClean="0">
              <a:solidFill>
                <a:sysClr val="windowText" lastClr="000000"/>
              </a:solidFill>
              <a:latin typeface="+mn-ea"/>
            </a:rPr>
            <a:t>)</a:t>
          </a:r>
          <a:endParaRPr lang="ko-KR" altLang="en-US" sz="900" b="1" dirty="0">
            <a:solidFill>
              <a:sysClr val="windowText" lastClr="000000"/>
            </a:solidFill>
            <a:latin typeface="+mn-ea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0.10744</cdr:x>
      <cdr:y>0.16129</cdr:y>
    </cdr:from>
    <cdr:to>
      <cdr:x>0.17355</cdr:x>
      <cdr:y>0.74194</cdr:y>
    </cdr:to>
    <cdr:sp macro="" textlink="">
      <cdr:nvSpPr>
        <cdr:cNvPr id="2" name="모서리가 둥근 직사각형 1"/>
        <cdr:cNvSpPr/>
      </cdr:nvSpPr>
      <cdr:spPr>
        <a:xfrm xmlns:a="http://schemas.openxmlformats.org/drawingml/2006/main">
          <a:off x="936121" y="720080"/>
          <a:ext cx="576015" cy="2592289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0.05263</cdr:x>
      <cdr:y>0</cdr:y>
    </cdr:from>
    <cdr:to>
      <cdr:x>0.2193</cdr:x>
      <cdr:y>0.1</cdr:y>
    </cdr:to>
    <cdr:sp macro="" textlink="">
      <cdr:nvSpPr>
        <cdr:cNvPr id="2" name="제목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432035" y="0"/>
          <a:ext cx="1368165" cy="309634"/>
        </a:xfrm>
        <a:prstGeom xmlns:a="http://schemas.openxmlformats.org/drawingml/2006/main" prst="rect">
          <a:avLst/>
        </a:prstGeom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vert="horz" lIns="91440" tIns="45720" rIns="91440" bIns="45720" rtlCol="0" anchor="ctr">
          <a:normAutofit/>
        </a:bodyPr>
        <a:lstStyle xmlns:a="http://schemas.openxmlformats.org/drawingml/2006/main">
          <a:lvl1pPr algn="ctr" defTabSz="914400" rtl="0" eaLnBrk="1" latinLnBrk="1" hangingPunct="1">
            <a:spcBef>
              <a:spcPct val="0"/>
            </a:spcBef>
            <a:buNone/>
            <a:defRPr sz="4400" kern="1200">
              <a:solidFill>
                <a:sysClr val="windowText" lastClr="000000"/>
              </a:solidFill>
              <a:latin typeface="맑은 고딕"/>
            </a:defRPr>
          </a:lvl1pPr>
        </a:lstStyle>
        <a:p xmlns:a="http://schemas.openxmlformats.org/drawingml/2006/main">
          <a:pPr algn="l"/>
          <a:r>
            <a:rPr lang="en-US" altLang="ko-KR" sz="1000" b="1" dirty="0" smtClean="0">
              <a:latin typeface="+mn-ea"/>
            </a:rPr>
            <a:t>(Unit : $ thousand)</a:t>
          </a:r>
          <a:endParaRPr lang="ko-KR" altLang="en-US" sz="1000" b="1" dirty="0">
            <a:latin typeface="+mn-ea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765EA-EA5C-4123-83B3-E7E82E9F3C25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035C5-1790-47CE-BEDF-0853DFE248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BAFC2-4CFB-4E46-ADBF-F33180B9D42E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48FC8-A732-491F-99A4-928FB1C4ED1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06E815-35B8-49CD-9A7B-C5A17A76875B}" type="slidenum">
              <a:rPr lang="en-US" altLang="ko-KR" smtClean="0"/>
              <a:pPr/>
              <a:t>1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48FC8-A732-491F-99A4-928FB1C4ED1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48FC8-A732-491F-99A4-928FB1C4ED15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F36B0-50CA-4404-AE1C-6A06A82A4DE7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F36B0-50CA-4404-AE1C-6A06A82A4DE7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F27E3-4146-4838-8963-68EC0C94094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15" descr="신선종 (2).jpg"/>
          <p:cNvPicPr>
            <a:picLocks noChangeAspect="1"/>
          </p:cNvPicPr>
          <p:nvPr/>
        </p:nvPicPr>
        <p:blipFill>
          <a:blip r:embed="rId3" cstate="print">
            <a:lum bright="-2000"/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91880" y="5949280"/>
            <a:ext cx="5507533" cy="575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defRPr/>
            </a:pPr>
            <a:r>
              <a:rPr lang="en-US" altLang="ko-KR" sz="2400" b="1" kern="0" dirty="0" smtClean="0">
                <a:solidFill>
                  <a:schemeClr val="bg1"/>
                </a:solidFill>
                <a:latin typeface="+mn-lt"/>
                <a:ea typeface="+mn-ea"/>
              </a:rPr>
              <a:t>February 2015</a:t>
            </a:r>
            <a:endParaRPr lang="en-US" altLang="ko-KR" sz="3200" b="1" kern="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79512" y="1340768"/>
            <a:ext cx="403244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4400" b="1" dirty="0" smtClean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rPr>
              <a:t>HYUNDAI </a:t>
            </a:r>
          </a:p>
          <a:p>
            <a:pPr>
              <a:spcBef>
                <a:spcPct val="50000"/>
              </a:spcBef>
              <a:defRPr/>
            </a:pPr>
            <a:r>
              <a:rPr lang="en-US" altLang="ko-KR" sz="4400" b="1" dirty="0" smtClean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rPr>
              <a:t>MIPO </a:t>
            </a:r>
          </a:p>
          <a:p>
            <a:pPr>
              <a:spcBef>
                <a:spcPct val="50000"/>
              </a:spcBef>
              <a:defRPr/>
            </a:pPr>
            <a:r>
              <a:rPr lang="en-US" altLang="ko-KR" sz="4400" b="1" dirty="0" smtClean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rPr>
              <a:t>DOCKYARD</a:t>
            </a:r>
            <a:endParaRPr lang="en-US" altLang="ko-KR" sz="4400" b="1" dirty="0">
              <a:solidFill>
                <a:schemeClr val="bg1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992888" cy="7060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altLang="ko-KR" sz="4000" b="1" dirty="0" smtClean="0">
                <a:solidFill>
                  <a:schemeClr val="tx1"/>
                </a:solidFill>
                <a:latin typeface="+mn-ea"/>
                <a:ea typeface="+mn-ea"/>
              </a:rPr>
              <a:t>Contents</a:t>
            </a:r>
            <a:r>
              <a:rPr lang="ko-KR" altLang="en-US" sz="4000" b="1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</a:t>
            </a:r>
            <a:endParaRPr lang="ko-KR" altLang="en-US" sz="40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616624"/>
          </a:xfrm>
          <a:effectLst/>
        </p:spPr>
        <p:txBody>
          <a:bodyPr anchor="ctr">
            <a:normAutofit fontScale="77500" lnSpcReduction="20000"/>
          </a:bodyPr>
          <a:lstStyle/>
          <a:p>
            <a:pPr>
              <a:buNone/>
            </a:pPr>
            <a:endParaRPr lang="en-US" altLang="ko-KR" sz="1300" b="1" dirty="0" smtClean="0">
              <a:latin typeface="굴림" pitchFamily="50" charset="-127"/>
              <a:ea typeface="굴림" pitchFamily="50" charset="-127"/>
            </a:endParaRPr>
          </a:p>
          <a:p>
            <a:r>
              <a:rPr lang="en-US" altLang="ko-KR" sz="3900" b="1" dirty="0" smtClean="0">
                <a:latin typeface="+mn-ea"/>
              </a:rPr>
              <a:t>Company Overview</a:t>
            </a:r>
          </a:p>
          <a:p>
            <a:pPr>
              <a:buNone/>
            </a:pPr>
            <a:endParaRPr lang="en-US" altLang="ko-KR" sz="10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Production Facility</a:t>
            </a:r>
          </a:p>
          <a:p>
            <a:pPr>
              <a:buNone/>
            </a:pPr>
            <a:endParaRPr lang="en-US" altLang="ko-KR" sz="11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Financial Results</a:t>
            </a:r>
          </a:p>
          <a:p>
            <a:pPr>
              <a:buNone/>
            </a:pPr>
            <a:endParaRPr lang="en-US" altLang="ko-KR" sz="13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Income Statement</a:t>
            </a:r>
          </a:p>
          <a:p>
            <a:endParaRPr lang="en-US" altLang="ko-KR" sz="13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Balance Sheet</a:t>
            </a:r>
          </a:p>
          <a:p>
            <a:pPr>
              <a:buNone/>
            </a:pPr>
            <a:endParaRPr lang="en-US" altLang="ko-KR" sz="13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Order &amp; Delivery</a:t>
            </a:r>
          </a:p>
          <a:p>
            <a:pPr>
              <a:buNone/>
            </a:pPr>
            <a:endParaRPr lang="en-US" altLang="ko-KR" sz="15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Perspectives</a:t>
            </a:r>
          </a:p>
          <a:p>
            <a:pPr>
              <a:buNone/>
            </a:pPr>
            <a:endParaRPr lang="en-US" altLang="ko-KR" sz="1500" b="1" dirty="0" smtClean="0">
              <a:latin typeface="+mn-ea"/>
            </a:endParaRPr>
          </a:p>
          <a:p>
            <a:r>
              <a:rPr lang="en-US" altLang="ko-KR" sz="3900" b="1" dirty="0" smtClean="0">
                <a:latin typeface="+mn-ea"/>
              </a:rPr>
              <a:t>HVS </a:t>
            </a:r>
          </a:p>
          <a:p>
            <a:pPr>
              <a:buNone/>
            </a:pPr>
            <a:r>
              <a:rPr lang="en-US" altLang="ko-KR" sz="2800" dirty="0" smtClean="0">
                <a:latin typeface="+mn-ea"/>
              </a:rPr>
              <a:t>   </a:t>
            </a:r>
            <a:endParaRPr lang="ko-KR" altLang="en-US" sz="2800" dirty="0">
              <a:latin typeface="+mn-ea"/>
            </a:endParaRPr>
          </a:p>
        </p:txBody>
      </p:sp>
      <p:pic>
        <p:nvPicPr>
          <p:cNvPr id="4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309320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1124744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45624" cy="7200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Company Overview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6" name="Text Box 7"/>
          <p:cNvSpPr txBox="1">
            <a:spLocks noGrp="1" noChangeArrowheads="1"/>
          </p:cNvSpPr>
          <p:nvPr>
            <p:ph idx="1"/>
          </p:nvPr>
        </p:nvSpPr>
        <p:spPr bwMode="auto">
          <a:xfrm>
            <a:off x="251520" y="1520498"/>
            <a:ext cx="4680520" cy="4475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Date of Establishment : 1975. 4. 28</a:t>
            </a:r>
          </a:p>
          <a:p>
            <a:pPr>
              <a:buNone/>
            </a:pPr>
            <a:endParaRPr lang="en-US" altLang="ko-KR" sz="1600" b="1" dirty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Date of Listing : 1983.</a:t>
            </a:r>
            <a:r>
              <a:rPr lang="ko-KR" altLang="en-US" sz="1600" b="1" dirty="0" smtClean="0">
                <a:solidFill>
                  <a:srgbClr val="333333"/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12.</a:t>
            </a:r>
            <a:r>
              <a:rPr lang="ko-KR" altLang="en-US" sz="1600" b="1" dirty="0" smtClean="0">
                <a:solidFill>
                  <a:srgbClr val="333333"/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20</a:t>
            </a:r>
          </a:p>
          <a:p>
            <a:pPr>
              <a:buNone/>
            </a:pPr>
            <a:endParaRPr lang="en-US" altLang="ko-KR" sz="1600" b="1" dirty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Number of issued stocks : 20,000,000</a:t>
            </a:r>
          </a:p>
          <a:p>
            <a:pPr>
              <a:buNone/>
            </a:pPr>
            <a:endParaRPr lang="en-US" altLang="ko-KR" sz="1600" b="1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Paid-in Capital : KRW 100 </a:t>
            </a:r>
            <a:r>
              <a:rPr lang="en-US" altLang="ko-KR" sz="1600" b="1" dirty="0" err="1" smtClean="0">
                <a:solidFill>
                  <a:srgbClr val="333333"/>
                </a:solidFill>
                <a:latin typeface="+mn-ea"/>
              </a:rPr>
              <a:t>bil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.</a:t>
            </a:r>
          </a:p>
          <a:p>
            <a:pPr>
              <a:buNone/>
            </a:pPr>
            <a:endParaRPr lang="en-US" altLang="ko-KR" sz="1600" b="1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Market Value : KRW 1,544 </a:t>
            </a:r>
            <a:r>
              <a:rPr lang="en-US" altLang="ko-KR" sz="1600" b="1" dirty="0" err="1" smtClean="0">
                <a:solidFill>
                  <a:srgbClr val="333333"/>
                </a:solidFill>
                <a:latin typeface="+mn-ea"/>
              </a:rPr>
              <a:t>bil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.</a:t>
            </a:r>
          </a:p>
          <a:p>
            <a:pPr>
              <a:buNone/>
            </a:pPr>
            <a:endParaRPr lang="en-US" altLang="ko-KR" sz="1600" b="1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Credit rating : A1(CP), AA-</a:t>
            </a:r>
            <a:r>
              <a:rPr lang="en-US" altLang="ko-KR" sz="1400" b="1" dirty="0" smtClean="0">
                <a:solidFill>
                  <a:srgbClr val="333333"/>
                </a:solidFill>
                <a:latin typeface="+mn-ea"/>
              </a:rPr>
              <a:t>(Corporate bond)</a:t>
            </a:r>
          </a:p>
          <a:p>
            <a:pPr>
              <a:buNone/>
            </a:pPr>
            <a:endParaRPr lang="en-US" altLang="ko-KR" sz="1600" b="1" dirty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Number of employees : 3,897</a:t>
            </a:r>
            <a:r>
              <a:rPr lang="ko-KR" altLang="en-US" sz="1600" b="1" dirty="0" smtClean="0">
                <a:solidFill>
                  <a:srgbClr val="333333"/>
                </a:solidFill>
                <a:latin typeface="+mn-ea"/>
              </a:rPr>
              <a:t>명</a:t>
            </a:r>
            <a:endParaRPr lang="en-US" altLang="ko-KR" sz="1600" b="1" dirty="0" smtClean="0">
              <a:solidFill>
                <a:srgbClr val="333333"/>
              </a:solidFill>
              <a:latin typeface="+mn-ea"/>
            </a:endParaRPr>
          </a:p>
          <a:p>
            <a:pPr>
              <a:buNone/>
            </a:pPr>
            <a:endParaRPr lang="en-US" altLang="ko-KR" sz="1600" b="1" dirty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Number of dry docks : </a:t>
            </a:r>
            <a:r>
              <a:rPr lang="en-US" altLang="ko-KR" sz="1600" b="1" dirty="0">
                <a:solidFill>
                  <a:srgbClr val="333333"/>
                </a:solidFill>
                <a:latin typeface="+mn-ea"/>
              </a:rPr>
              <a:t>4 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(HMD), </a:t>
            </a:r>
            <a:r>
              <a:rPr lang="en-US" altLang="ko-KR" sz="1600" b="1" dirty="0">
                <a:solidFill>
                  <a:srgbClr val="333333"/>
                </a:solidFill>
                <a:latin typeface="+mn-ea"/>
              </a:rPr>
              <a:t>2 </a:t>
            </a:r>
            <a:r>
              <a:rPr lang="en-US" altLang="ko-KR" sz="1600" b="1" dirty="0" smtClean="0">
                <a:solidFill>
                  <a:srgbClr val="333333"/>
                </a:solidFill>
                <a:latin typeface="+mn-ea"/>
              </a:rPr>
              <a:t>(HVS)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572000" y="1124744"/>
            <a:ext cx="4330824" cy="5192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anchor="ctr">
            <a:spAutoFit/>
          </a:bodyPr>
          <a:lstStyle/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MingLiU" pitchFamily="49" charset="-120"/>
              <a:cs typeface="+mn-cs"/>
            </a:endParaRPr>
          </a:p>
          <a:p>
            <a:pPr marL="274320" marR="0" lvl="0" indent="-27432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en-US" altLang="ko-KR" b="1" dirty="0" smtClean="0">
                <a:solidFill>
                  <a:srgbClr val="333333"/>
                </a:solidFill>
                <a:latin typeface="+mn-ea"/>
              </a:rPr>
              <a:t>Shareholder Structure</a:t>
            </a:r>
            <a:endParaRPr kumimoji="0" lang="en-US" altLang="ko-KR" b="1" i="0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t> </a:t>
            </a: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309320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8" name="차트 7"/>
          <p:cNvGraphicFramePr/>
          <p:nvPr/>
        </p:nvGraphicFramePr>
        <p:xfrm>
          <a:off x="5148064" y="2060848"/>
          <a:ext cx="338437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/>
          <a:srcRect l="2578" t="34180" r="26172" b="65234"/>
          <a:stretch>
            <a:fillRect/>
          </a:stretch>
        </p:blipFill>
        <p:spPr bwMode="auto">
          <a:xfrm>
            <a:off x="251520" y="908720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"/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589640" cy="7200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Production Facility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graphicFrame>
        <p:nvGraphicFramePr>
          <p:cNvPr id="21" name="내용 개체 틀 20"/>
          <p:cNvGraphicFramePr>
            <a:graphicFrameLocks noGrp="1"/>
          </p:cNvGraphicFramePr>
          <p:nvPr>
            <p:ph idx="1"/>
          </p:nvPr>
        </p:nvGraphicFramePr>
        <p:xfrm>
          <a:off x="251520" y="1052735"/>
          <a:ext cx="8640960" cy="5328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7697"/>
                <a:gridCol w="856312"/>
                <a:gridCol w="1073922"/>
                <a:gridCol w="1415310"/>
                <a:gridCol w="1415310"/>
                <a:gridCol w="1347916"/>
                <a:gridCol w="1364493"/>
              </a:tblGrid>
              <a:tr h="315490"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NO.1</a:t>
                      </a:r>
                      <a:endParaRPr lang="ko-KR" altLang="en-US" sz="13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NO.2</a:t>
                      </a:r>
                      <a:endParaRPr lang="ko-KR" altLang="en-US" sz="13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NO.3</a:t>
                      </a:r>
                      <a:endParaRPr lang="ko-KR" altLang="en-US" sz="13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NO.4</a:t>
                      </a:r>
                      <a:endParaRPr lang="ko-KR" altLang="en-US" sz="13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Hyundai</a:t>
                      </a:r>
                    </a:p>
                    <a:p>
                      <a:pPr algn="ctr" latinLnBrk="1"/>
                      <a:r>
                        <a:rPr lang="en-US" altLang="ko-KR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Mipo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Dry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Dock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Dimension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380m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x 65m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380m x 65m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380m x 65m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295m x 76m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Capacity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400,000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400,000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400,000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350,000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Crane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 ton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x 6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ton x 6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Quay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Length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720m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195m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870m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480m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5258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Crane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ton x 3</a:t>
                      </a:r>
                    </a:p>
                    <a:p>
                      <a:pPr algn="ctr" latinLnBrk="1"/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 ton x 4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Tower crane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Hyundai</a:t>
                      </a:r>
                    </a:p>
                    <a:p>
                      <a:pPr algn="ctr" latinLnBrk="1"/>
                      <a:r>
                        <a:rPr lang="en-US" altLang="ko-KR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Vinashin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Dry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Dock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Dimension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260m x 45m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380m x 65m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Capacity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400,000 DWT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7361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Crane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250 ton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x 2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450 ton x 1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80 ton x1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Quay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Length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500m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500m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100m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688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Crane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 ton x 2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 ton x 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908720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441432" cy="598512"/>
          </a:xfrm>
          <a:ln cmpd="dbl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Financial Results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395536" y="1340768"/>
          <a:ext cx="410445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395536" y="1268760"/>
            <a:ext cx="3312368" cy="5760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1) Non-Consolidated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4499992" y="1268760"/>
            <a:ext cx="2664296" cy="5985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2) Consolidated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aphicFrame>
        <p:nvGraphicFramePr>
          <p:cNvPr id="8" name="차트 7"/>
          <p:cNvGraphicFramePr/>
          <p:nvPr/>
        </p:nvGraphicFramePr>
        <p:xfrm>
          <a:off x="4427984" y="1772816"/>
          <a:ext cx="448816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/>
          <a:srcRect l="2578" t="34180" r="26172" b="65234"/>
          <a:stretch>
            <a:fillRect/>
          </a:stretch>
        </p:blipFill>
        <p:spPr bwMode="auto">
          <a:xfrm>
            <a:off x="251520" y="980728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369424" cy="598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latin typeface="+mn-ea"/>
                <a:ea typeface="+mn-ea"/>
              </a:rPr>
              <a:t>Income statement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309320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836712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7380312" y="1124744"/>
            <a:ext cx="1656184" cy="310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         (</a:t>
            </a:r>
            <a:r>
              <a:rPr lang="en-US" altLang="ko-KR" sz="1000" b="1" dirty="0" smtClean="0">
                <a:latin typeface="+mn-ea"/>
                <a:cs typeface="+mj-cs"/>
              </a:rPr>
              <a:t>Unit </a:t>
            </a: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: KRW Mil)</a:t>
            </a:r>
            <a:endParaRPr kumimoji="0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3437" t="23437" r="10078" b="23145"/>
          <a:stretch>
            <a:fillRect/>
          </a:stretch>
        </p:blipFill>
        <p:spPr bwMode="auto">
          <a:xfrm>
            <a:off x="251520" y="1412776"/>
            <a:ext cx="8640960" cy="4752528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7" name="직사각형 6"/>
          <p:cNvSpPr/>
          <p:nvPr/>
        </p:nvSpPr>
        <p:spPr>
          <a:xfrm>
            <a:off x="3851920" y="2132856"/>
            <a:ext cx="648072" cy="403244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596336" y="2132856"/>
            <a:ext cx="648072" cy="403244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369424" cy="598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latin typeface="+mn-ea"/>
                <a:ea typeface="+mn-ea"/>
              </a:rPr>
              <a:t>Balance Sheet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836712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7380312" y="1196752"/>
            <a:ext cx="1656184" cy="310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         (</a:t>
            </a:r>
            <a:r>
              <a:rPr lang="en-US" altLang="ko-KR" sz="1000" b="1" dirty="0" smtClean="0">
                <a:latin typeface="+mn-ea"/>
                <a:cs typeface="+mj-cs"/>
              </a:rPr>
              <a:t>Unit </a:t>
            </a: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: KRW Mil)</a:t>
            </a:r>
            <a:endParaRPr kumimoji="0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 l="3437" t="25684" r="18516" b="28613"/>
          <a:stretch>
            <a:fillRect/>
          </a:stretch>
        </p:blipFill>
        <p:spPr bwMode="auto">
          <a:xfrm>
            <a:off x="251520" y="1484784"/>
            <a:ext cx="8640960" cy="468052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97416" cy="598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Order</a:t>
            </a:r>
            <a:r>
              <a:rPr lang="ko-KR" altLang="en-US" sz="3200" b="1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&amp;</a:t>
            </a:r>
            <a:r>
              <a:rPr lang="ko-KR" altLang="en-US" sz="3200" b="1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Delivery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453336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7452320" y="980728"/>
            <a:ext cx="1512168" cy="2160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            (</a:t>
            </a:r>
            <a:r>
              <a:rPr lang="en-US" altLang="ko-KR" sz="1000" b="1" dirty="0" smtClean="0">
                <a:latin typeface="+mn-ea"/>
                <a:cs typeface="+mj-cs"/>
              </a:rPr>
              <a:t>Unit </a:t>
            </a: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: $ Mil)</a:t>
            </a:r>
            <a:endParaRPr kumimoji="0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836712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5" cstate="print"/>
          <a:srcRect l="3203" t="23535" r="18203" b="20117"/>
          <a:stretch>
            <a:fillRect/>
          </a:stretch>
        </p:blipFill>
        <p:spPr bwMode="auto">
          <a:xfrm>
            <a:off x="251520" y="1196753"/>
            <a:ext cx="8640960" cy="5112567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9" name="직사각형 8"/>
          <p:cNvSpPr/>
          <p:nvPr/>
        </p:nvSpPr>
        <p:spPr>
          <a:xfrm>
            <a:off x="6444208" y="1484784"/>
            <a:ext cx="864096" cy="482453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45624" cy="4320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altLang="ko-KR" sz="3200" b="1" dirty="0" smtClean="0">
                <a:latin typeface="+mn-ea"/>
                <a:ea typeface="+mn-ea"/>
              </a:rPr>
              <a:t>Perspectives</a:t>
            </a:r>
            <a:endParaRPr lang="ko-KR" altLang="en-US" sz="3200" b="1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4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b="1" dirty="0" smtClean="0">
                <a:latin typeface="+mn-ea"/>
              </a:rPr>
              <a:t>1. Steel plate price down-pressured</a:t>
            </a:r>
          </a:p>
          <a:p>
            <a:pPr>
              <a:buNone/>
            </a:pPr>
            <a:r>
              <a:rPr lang="en-US" altLang="ko-KR" sz="1400" dirty="0" smtClean="0">
                <a:latin typeface="+mn-ea"/>
              </a:rPr>
              <a:t>   </a:t>
            </a:r>
            <a:r>
              <a:rPr lang="en-US" altLang="ko-KR" sz="1500" dirty="0" smtClean="0">
                <a:latin typeface="+mn-ea"/>
              </a:rPr>
              <a:t>1) Steel plate price will go down in 2015 due to drop in material cost.</a:t>
            </a:r>
          </a:p>
          <a:p>
            <a:pPr>
              <a:buNone/>
            </a:pPr>
            <a:r>
              <a:rPr lang="ko-KR" altLang="en-US" sz="1500" dirty="0" smtClean="0">
                <a:latin typeface="+mn-ea"/>
              </a:rPr>
              <a:t>       </a:t>
            </a:r>
            <a:r>
              <a:rPr lang="en-US" altLang="ko-KR" sz="1500" dirty="0" smtClean="0">
                <a:latin typeface="+mn-ea"/>
              </a:rPr>
              <a:t>- Iron ore price has reached the lowest($63.30/ton) since global financial crisis in 2009.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2) Competition among steel makers drives price down.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 - Price-competitive steel plates imported from China and Japan put more pressure.     </a:t>
            </a:r>
          </a:p>
          <a:p>
            <a:pPr>
              <a:buNone/>
            </a:pPr>
            <a:r>
              <a:rPr lang="ko-KR" altLang="en-US" sz="1500" dirty="0" smtClean="0">
                <a:latin typeface="+mn-ea"/>
              </a:rPr>
              <a:t>   </a:t>
            </a:r>
            <a:r>
              <a:rPr lang="en-US" altLang="ko-KR" sz="1500" dirty="0" smtClean="0">
                <a:latin typeface="+mn-ea"/>
              </a:rPr>
              <a:t>3) HMD is likely to see its performance improve as the steel plate price goes down.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 - Steel plate price occupies high proportion of the whole production costs.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 - 10% decrease in steel plate price will lead to 1.5% rise in the operating profit.</a:t>
            </a:r>
          </a:p>
          <a:p>
            <a:pPr>
              <a:buNone/>
            </a:pPr>
            <a:endParaRPr lang="en-US" altLang="ko-KR" sz="1000" dirty="0" smtClean="0">
              <a:latin typeface="+mn-ea"/>
            </a:endParaRPr>
          </a:p>
          <a:p>
            <a:pPr>
              <a:buNone/>
            </a:pPr>
            <a:r>
              <a:rPr lang="en-US" altLang="ko-KR" sz="1800" b="1" dirty="0" smtClean="0">
                <a:latin typeface="+mn-ea"/>
              </a:rPr>
              <a:t>2. Favorable currency rate for shipbuilders</a:t>
            </a:r>
          </a:p>
          <a:p>
            <a:pPr>
              <a:buNone/>
            </a:pPr>
            <a:r>
              <a:rPr lang="en-US" altLang="ko-KR" sz="1400" dirty="0" smtClean="0">
                <a:latin typeface="+mn-ea"/>
              </a:rPr>
              <a:t>   </a:t>
            </a:r>
            <a:r>
              <a:rPr lang="en-US" altLang="ko-KR" sz="1500" dirty="0" smtClean="0">
                <a:latin typeface="+mn-ea"/>
              </a:rPr>
              <a:t>1) The weak KRW against USD will be profitable for shipbuilders.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</a:t>
            </a:r>
            <a:r>
              <a:rPr lang="ko-KR" altLang="en-US" sz="1500" dirty="0" smtClean="0">
                <a:latin typeface="+mn-ea"/>
              </a:rPr>
              <a:t> </a:t>
            </a:r>
            <a:r>
              <a:rPr lang="en-US" altLang="ko-KR" sz="1500" dirty="0" smtClean="0">
                <a:latin typeface="+mn-ea"/>
              </a:rPr>
              <a:t>2) We expect the Bank of Korea to cut the benchmark interest rate in 2015 due to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lackluster domestic spending and declining exports to major markets.</a:t>
            </a:r>
          </a:p>
          <a:p>
            <a:pPr>
              <a:buNone/>
            </a:pPr>
            <a:endParaRPr lang="en-US" altLang="ko-KR" sz="1000" b="1" dirty="0" smtClean="0">
              <a:latin typeface="+mn-ea"/>
            </a:endParaRPr>
          </a:p>
          <a:p>
            <a:pPr>
              <a:buNone/>
            </a:pPr>
            <a:r>
              <a:rPr lang="en-US" altLang="ko-KR" sz="1800" b="1" dirty="0" smtClean="0">
                <a:latin typeface="+mn-ea"/>
              </a:rPr>
              <a:t>3. Environmental Regulations</a:t>
            </a:r>
          </a:p>
          <a:p>
            <a:pPr>
              <a:buNone/>
            </a:pPr>
            <a:r>
              <a:rPr lang="en-US" altLang="ko-KR" sz="1500" b="1" dirty="0" smtClean="0">
                <a:latin typeface="+mn-ea"/>
              </a:rPr>
              <a:t>   </a:t>
            </a:r>
            <a:r>
              <a:rPr lang="en-US" altLang="ko-KR" sz="1500" dirty="0" smtClean="0">
                <a:latin typeface="+mn-ea"/>
              </a:rPr>
              <a:t>1) Strengthened environmental regulations will require to install additional equipments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 such as EGR(Exhaust gas recirculation) and SCR(Selective catalytic reduction), which </a:t>
            </a:r>
          </a:p>
          <a:p>
            <a:pPr>
              <a:buNone/>
            </a:pPr>
            <a:r>
              <a:rPr lang="en-US" altLang="ko-KR" sz="1500" dirty="0" smtClean="0">
                <a:latin typeface="+mn-ea"/>
              </a:rPr>
              <a:t>       has a influence to increase shipbuilding price. </a:t>
            </a:r>
          </a:p>
          <a:p>
            <a:pPr>
              <a:buNone/>
            </a:pPr>
            <a:r>
              <a:rPr lang="en-US" altLang="ko-KR" sz="1500" b="1" dirty="0" smtClean="0">
                <a:latin typeface="+mn-ea"/>
              </a:rPr>
              <a:t>  </a:t>
            </a:r>
            <a:endParaRPr lang="en-US" altLang="ko-KR" sz="1500" b="1" dirty="0" smtClean="0">
              <a:latin typeface="굴림" pitchFamily="50" charset="-127"/>
              <a:ea typeface="굴림" pitchFamily="50" charset="-127"/>
            </a:endParaRPr>
          </a:p>
          <a:p>
            <a:endParaRPr lang="en-US" altLang="ko-KR" sz="1600" b="1" dirty="0" smtClean="0">
              <a:latin typeface="굴림" pitchFamily="50" charset="-127"/>
              <a:ea typeface="굴림" pitchFamily="50" charset="-127"/>
            </a:endParaRPr>
          </a:p>
          <a:p>
            <a:endParaRPr lang="en-US" altLang="ko-KR" sz="1600" b="1" dirty="0" smtClean="0"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836712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차트 11"/>
          <p:cNvGraphicFramePr/>
          <p:nvPr/>
        </p:nvGraphicFramePr>
        <p:xfrm>
          <a:off x="179512" y="3212976"/>
          <a:ext cx="8712969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636912"/>
            <a:ext cx="8229600" cy="4320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1800" b="1" dirty="0" smtClean="0">
                <a:latin typeface="+mn-ea"/>
                <a:ea typeface="+mn-ea"/>
              </a:rPr>
              <a:t>Figure.2) </a:t>
            </a:r>
            <a:r>
              <a:rPr lang="en-US" altLang="ko-KR" sz="1800" b="1" dirty="0" smtClean="0">
                <a:solidFill>
                  <a:schemeClr val="tx1"/>
                </a:solidFill>
                <a:latin typeface="+mn-ea"/>
                <a:ea typeface="+mn-ea"/>
              </a:rPr>
              <a:t>Comparison between 2004 and 2014 </a:t>
            </a:r>
            <a:endParaRPr lang="ko-KR" altLang="en-US" sz="18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179512" y="836712"/>
            <a:ext cx="1656184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바탕" pitchFamily="18" charset="-127"/>
              <a:ea typeface="바탕" pitchFamily="18" charset="-127"/>
              <a:cs typeface="+mj-cs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179512" y="3068960"/>
            <a:ext cx="1512168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+mj-cs"/>
              </a:rPr>
              <a:t>(Currency, Steel plate)</a:t>
            </a:r>
            <a:endParaRPr kumimoji="0" lang="ko-KR" alt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j-cs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6444208" y="3140968"/>
            <a:ext cx="2376264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+mj-cs"/>
              </a:rPr>
              <a:t>(ship price, WTI, o/p margin, GDP)</a:t>
            </a:r>
            <a:endParaRPr kumimoji="0" lang="ko-KR" alt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j-cs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7308304" y="3645024"/>
            <a:ext cx="576064" cy="2016224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467475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251520" y="836712"/>
          <a:ext cx="8496939" cy="1768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2449"/>
                <a:gridCol w="772449"/>
                <a:gridCol w="772449"/>
                <a:gridCol w="772449"/>
                <a:gridCol w="772449"/>
                <a:gridCol w="772449"/>
                <a:gridCol w="772449"/>
                <a:gridCol w="772449"/>
                <a:gridCol w="772449"/>
                <a:gridCol w="772449"/>
                <a:gridCol w="772449"/>
              </a:tblGrid>
              <a:tr h="28477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2017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2020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2025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2050</a:t>
                      </a:r>
                    </a:p>
                  </a:txBody>
                  <a:tcPr anchor="ctr"/>
                </a:tc>
              </a:tr>
              <a:tr h="28477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Sox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(Sulfur)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ECA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1.0%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0.1%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</a:tr>
              <a:tr h="28477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Global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4.5%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3.5%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0.5%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</a:tr>
              <a:tr h="43693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 smtClean="0"/>
                        <a:t>Nox</a:t>
                      </a:r>
                      <a:r>
                        <a:rPr lang="en-US" altLang="ko-KR" sz="1200" baseline="0" dirty="0" smtClean="0"/>
                        <a:t> (Nitrogen)</a:t>
                      </a:r>
                    </a:p>
                    <a:p>
                      <a:pPr algn="ctr" latinLnBrk="1"/>
                      <a:r>
                        <a:rPr lang="en-US" altLang="ko-KR" sz="1200" baseline="0" dirty="0" smtClean="0"/>
                        <a:t>(K/L)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Tier 2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(5%)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Tier 3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(0.1%)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/>
                </a:tc>
              </a:tr>
              <a:tr h="43693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Co2</a:t>
                      </a:r>
                      <a:endParaRPr lang="ko-KR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EEDI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(10%)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EEDI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(20%)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EEDI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(30%)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EEDI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(50%)</a:t>
                      </a:r>
                      <a:endParaRPr lang="ko-KR" alt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5" name="제목 1"/>
          <p:cNvSpPr txBox="1">
            <a:spLocks/>
          </p:cNvSpPr>
          <p:nvPr/>
        </p:nvSpPr>
        <p:spPr>
          <a:xfrm>
            <a:off x="179512" y="332656"/>
            <a:ext cx="8229600" cy="4320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Figure.1) Environmental</a:t>
            </a:r>
            <a:r>
              <a:rPr kumimoji="0" lang="en-US" altLang="ko-KR" sz="1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Regulations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476672"/>
            <a:ext cx="8280920" cy="6264696"/>
          </a:xfrm>
        </p:spPr>
        <p:txBody>
          <a:bodyPr>
            <a:noAutofit/>
          </a:bodyPr>
          <a:lstStyle/>
          <a:p>
            <a:pPr marL="342900" indent="-342900">
              <a:buNone/>
            </a:pPr>
            <a:r>
              <a:rPr lang="en-US" altLang="ko-KR" sz="2200" b="1" dirty="0" smtClean="0">
                <a:latin typeface="+mn-ea"/>
              </a:rPr>
              <a:t>4. Market share of HMD (2013~2014)</a:t>
            </a: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endParaRPr lang="en-US" altLang="ko-KR" sz="2200" b="1" dirty="0" smtClean="0">
              <a:latin typeface="+mn-ea"/>
            </a:endParaRPr>
          </a:p>
          <a:p>
            <a:pPr marL="342900" indent="-342900">
              <a:buNone/>
            </a:pPr>
            <a:r>
              <a:rPr lang="en-US" altLang="ko-KR" sz="1500" b="1" dirty="0" smtClean="0">
                <a:latin typeface="+mn-ea"/>
              </a:rPr>
              <a:t> </a:t>
            </a:r>
            <a:r>
              <a:rPr lang="en-US" altLang="ko-KR" sz="1500" dirty="0" smtClean="0">
                <a:latin typeface="+mn-ea"/>
              </a:rPr>
              <a:t> 1) While Chinese shipyards are provided the standardized ship design from state-run 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  design centers, HMD has about 1,000 skilled design personnel who can reflect the 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  needs of customer in a timely manner.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   - SDARI: Shanghai design &amp; research institute (One of Chinese ship design centers) 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2) HMD strives to strengthen sales capacity through integration of HHI group sales 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   organization and secure an outstanding design workforce, which contributes to extend</a:t>
            </a:r>
          </a:p>
          <a:p>
            <a:pPr marL="342900" indent="-342900">
              <a:buNone/>
            </a:pPr>
            <a:r>
              <a:rPr lang="en-US" altLang="ko-KR" sz="1500" dirty="0" smtClean="0">
                <a:latin typeface="+mn-ea"/>
              </a:rPr>
              <a:t>      the gap with competitors.</a:t>
            </a:r>
          </a:p>
        </p:txBody>
      </p:sp>
      <p:graphicFrame>
        <p:nvGraphicFramePr>
          <p:cNvPr id="7" name="차트 6"/>
          <p:cNvGraphicFramePr/>
          <p:nvPr/>
        </p:nvGraphicFramePr>
        <p:xfrm>
          <a:off x="827584" y="1196752"/>
          <a:ext cx="367240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차트 7"/>
          <p:cNvGraphicFramePr/>
          <p:nvPr/>
        </p:nvGraphicFramePr>
        <p:xfrm>
          <a:off x="4644008" y="1196752"/>
          <a:ext cx="367240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301608" cy="432048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ko-KR" sz="2400" b="1" dirty="0" smtClean="0">
                <a:latin typeface="+mn-ea"/>
                <a:ea typeface="+mn-ea"/>
              </a:rPr>
              <a:t>5. Comparison on the production facility</a:t>
            </a:r>
            <a:endParaRPr lang="ko-KR" altLang="en-US" sz="2700" dirty="0">
              <a:latin typeface="+mn-ea"/>
              <a:ea typeface="+mn-ea"/>
            </a:endParaRPr>
          </a:p>
        </p:txBody>
      </p:sp>
      <p:sp>
        <p:nvSpPr>
          <p:cNvPr id="4" name="제목 1"/>
          <p:cNvSpPr txBox="1">
            <a:spLocks noGrp="1"/>
          </p:cNvSpPr>
          <p:nvPr>
            <p:ph idx="1"/>
          </p:nvPr>
        </p:nvSpPr>
        <p:spPr>
          <a:xfrm>
            <a:off x="457200" y="836712"/>
            <a:ext cx="8229600" cy="5616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b="1" dirty="0" smtClean="0">
              <a:latin typeface="바탕" pitchFamily="18" charset="-127"/>
              <a:ea typeface="바탕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바탕" pitchFamily="18" charset="-127"/>
              <a:ea typeface="바탕" pitchFamily="18" charset="-127"/>
              <a:cs typeface="+mj-cs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827584" y="1052735"/>
          <a:ext cx="7632848" cy="5328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2952328"/>
                <a:gridCol w="3096344"/>
                <a:gridCol w="576064"/>
              </a:tblGrid>
              <a:tr h="39451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Shipyard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Facility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Type of Vessel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81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HMD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3 dry dock 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 - 380m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X 65 X 12.5m, 400,000 DWT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1 dry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dock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- 295m X 76m X 12.5m, 350,000 DWT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37K~52K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PC Tanker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20K~38K LPG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7500 PCTC (or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RO-RO)  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="1" dirty="0" err="1" smtClean="0">
                          <a:latin typeface="+mn-ea"/>
                          <a:ea typeface="+mn-ea"/>
                        </a:rPr>
                        <a:t>Handysize</a:t>
                      </a:r>
                      <a:r>
                        <a:rPr lang="en-US" altLang="ko-KR" sz="1100" b="1" baseline="0" dirty="0" smtClean="0">
                          <a:latin typeface="+mn-ea"/>
                          <a:ea typeface="+mn-ea"/>
                        </a:rPr>
                        <a:t> Bulk carrier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60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SPP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err="1" smtClean="0">
                          <a:latin typeface="+mn-ea"/>
                          <a:ea typeface="+mn-ea"/>
                        </a:rPr>
                        <a:t>Sacheon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: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1 dry dock (310m X 86m)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err="1" smtClean="0">
                          <a:latin typeface="+mn-ea"/>
                          <a:ea typeface="+mn-ea"/>
                        </a:rPr>
                        <a:t>Gosung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: 1 floating dock (230m X 45m)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50K/74K/113K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PC tanker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59K/81K Bulk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2,700/3,500 TEU Containership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60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Guangzhou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 Slipways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(40,000 DWT, 60,000 DWT)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1 dry dock (50,000 DWT)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PC tanker (29K/35K/40K)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Bulk carrier (25K/38K/44K)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60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STX(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진해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 dry dock (385m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X 74m)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1 Skid berth (80,000 DWT)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1 floating dock (200,000 DWT)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LNG/LPG, Tanker, Containership, Bulk,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  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PCTC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FPSO, Drilling Rigs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60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err="1" smtClean="0">
                          <a:latin typeface="+mn-ea"/>
                          <a:ea typeface="+mn-ea"/>
                        </a:rPr>
                        <a:t>Sungdong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 floating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dock 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- 230m X 55m X 22.7m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- 320m X 67m X 23m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27K~180K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Bulk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115K/158K Oil tanker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3,600/6,500/8,800 TEU Containership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81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err="1" smtClean="0">
                          <a:latin typeface="+mn-ea"/>
                          <a:ea typeface="+mn-ea"/>
                        </a:rPr>
                        <a:t>Jiangnan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 dry dock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- 232m X 40m X 11.7m (80,000 DWT)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- 184m X 24m X 9.1m (25,000 DWT)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- 240m X 40m X 12.35m (70,000 DWT)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20K~40K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LPG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Car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err="1" smtClean="0">
                          <a:latin typeface="+mn-ea"/>
                          <a:ea typeface="+mn-ea"/>
                        </a:rPr>
                        <a:t>Handysize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bulk carrier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660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err="1" smtClean="0">
                          <a:latin typeface="+mn-ea"/>
                          <a:ea typeface="+mn-ea"/>
                        </a:rPr>
                        <a:t>Sinopacific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dry dock (425m X 84m X 13m)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80,000 DWT Slipways (280m X 45m)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50,000 DWT Slipways (284m X 20m)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58K/63K/82K/121K</a:t>
                      </a: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 Bulk carrier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Offshore support vessel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100" baseline="0" dirty="0" smtClean="0">
                          <a:latin typeface="+mn-ea"/>
                          <a:ea typeface="+mn-ea"/>
                        </a:rPr>
                        <a:t>20K LPG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827584" y="1412776"/>
            <a:ext cx="7632848" cy="86409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95536" y="6237312"/>
            <a:ext cx="82296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바탕" pitchFamily="18" charset="-127"/>
              <a:ea typeface="바탕" pitchFamily="18" charset="-127"/>
              <a:cs typeface="+mj-cs"/>
            </a:endParaRPr>
          </a:p>
        </p:txBody>
      </p:sp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453337"/>
            <a:ext cx="2200275" cy="404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 l="2578" t="34180" r="26172" b="65234"/>
          <a:stretch>
            <a:fillRect/>
          </a:stretch>
        </p:blipFill>
        <p:spPr bwMode="auto">
          <a:xfrm>
            <a:off x="251520" y="764704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45624" cy="7200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l"/>
            <a:r>
              <a:rPr lang="en-US" altLang="ko-KR" sz="3200" b="1" dirty="0" smtClean="0">
                <a:solidFill>
                  <a:schemeClr val="tx1"/>
                </a:solidFill>
                <a:latin typeface="+mn-ea"/>
                <a:ea typeface="+mn-ea"/>
              </a:rPr>
              <a:t>HVS</a:t>
            </a:r>
            <a:endParaRPr lang="ko-KR" altLang="en-US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6" name="Text Box 7"/>
          <p:cNvSpPr txBox="1">
            <a:spLocks noGrp="1" noChangeArrowheads="1"/>
          </p:cNvSpPr>
          <p:nvPr>
            <p:ph idx="1"/>
          </p:nvPr>
        </p:nvSpPr>
        <p:spPr bwMode="auto">
          <a:xfrm>
            <a:off x="467544" y="2208580"/>
            <a:ext cx="4896544" cy="358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Date of Establishment: 1996.</a:t>
            </a:r>
            <a:r>
              <a:rPr lang="ko-KR" altLang="en-US" sz="1600" dirty="0" smtClean="0">
                <a:solidFill>
                  <a:srgbClr val="333333"/>
                </a:solidFill>
                <a:latin typeface="+mn-ea"/>
              </a:rPr>
              <a:t> </a:t>
            </a:r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3.</a:t>
            </a:r>
            <a:r>
              <a:rPr lang="ko-KR" altLang="en-US" sz="1600" dirty="0" smtClean="0">
                <a:solidFill>
                  <a:srgbClr val="333333"/>
                </a:solidFill>
                <a:latin typeface="+mn-ea"/>
              </a:rPr>
              <a:t> </a:t>
            </a:r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22</a:t>
            </a:r>
          </a:p>
          <a:p>
            <a:pPr>
              <a:buNone/>
            </a:pPr>
            <a:endParaRPr lang="en-US" altLang="ko-KR" sz="1600" dirty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Local Partner: Vietnam Shipbuilding Union</a:t>
            </a:r>
          </a:p>
          <a:p>
            <a:pPr>
              <a:buNone/>
            </a:pPr>
            <a:endParaRPr lang="en-US" altLang="ko-KR" sz="1600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Paid-in Capital: $33,456,938</a:t>
            </a:r>
          </a:p>
          <a:p>
            <a:pPr>
              <a:buNone/>
            </a:pPr>
            <a:endParaRPr lang="en-US" altLang="ko-KR" sz="1600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Dry dock: No.1(80K DWT), No.2(400K DWT)</a:t>
            </a:r>
          </a:p>
          <a:p>
            <a:pPr>
              <a:buNone/>
            </a:pPr>
            <a:endParaRPr lang="en-US" altLang="ko-KR" sz="1600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Quay: 1.35KM</a:t>
            </a:r>
          </a:p>
          <a:p>
            <a:endParaRPr lang="en-US" altLang="ko-KR" sz="1600" dirty="0" smtClean="0">
              <a:solidFill>
                <a:srgbClr val="333333"/>
              </a:solidFill>
              <a:latin typeface="+mn-ea"/>
            </a:endParaRPr>
          </a:p>
          <a:p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Number of employees;</a:t>
            </a:r>
          </a:p>
          <a:p>
            <a:pPr>
              <a:buNone/>
            </a:pPr>
            <a:r>
              <a:rPr lang="en-US" altLang="ko-KR" sz="1600" dirty="0" smtClean="0">
                <a:solidFill>
                  <a:srgbClr val="333333"/>
                </a:solidFill>
                <a:latin typeface="+mn-ea"/>
              </a:rPr>
              <a:t>     3,294 (HVS: 3,246, HMD: 48)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572000" y="1766890"/>
            <a:ext cx="4330824" cy="4764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anchor="ctr">
            <a:spAutoFit/>
          </a:bodyPr>
          <a:lstStyle/>
          <a:p>
            <a:pPr marL="274320" marR="0" lvl="0" indent="-27432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altLang="ko-KR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ea"/>
                <a:cs typeface="+mn-cs"/>
              </a:rPr>
              <a:t>Shareholder</a:t>
            </a:r>
            <a:r>
              <a:rPr kumimoji="0" lang="en-US" altLang="ko-KR" b="1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ea"/>
                <a:cs typeface="+mn-cs"/>
              </a:rPr>
              <a:t> Structure</a:t>
            </a:r>
            <a:endParaRPr kumimoji="0" lang="en-US" altLang="ko-KR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t> </a:t>
            </a: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lang="en-US" altLang="ko-KR" sz="1400" b="1" dirty="0" smtClean="0">
              <a:solidFill>
                <a:srgbClr val="333333"/>
              </a:solidFill>
              <a:latin typeface="굴림" pitchFamily="50" charset="-127"/>
              <a:ea typeface="굴림" pitchFamily="50" charset="-127"/>
            </a:endParaRP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539552" y="1340768"/>
            <a:ext cx="8229600" cy="360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200" b="1" dirty="0" smtClean="0">
                <a:latin typeface="+mn-ea"/>
                <a:cs typeface="+mj-cs"/>
              </a:rPr>
              <a:t>Company Overview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aphicFrame>
        <p:nvGraphicFramePr>
          <p:cNvPr id="10" name="차트 9"/>
          <p:cNvGraphicFramePr/>
          <p:nvPr/>
        </p:nvGraphicFramePr>
        <p:xfrm>
          <a:off x="4860032" y="2276872"/>
          <a:ext cx="3707904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980728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45624" cy="5809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altLang="ko-KR" sz="2200" b="1" dirty="0" smtClean="0">
                <a:latin typeface="+mn-ea"/>
                <a:ea typeface="+mn-ea"/>
              </a:rPr>
              <a:t>Financial Results</a:t>
            </a:r>
            <a:endParaRPr lang="ko-KR" altLang="en-US" sz="2200" b="1" dirty="0">
              <a:latin typeface="+mn-ea"/>
              <a:ea typeface="+mn-ea"/>
            </a:endParaRPr>
          </a:p>
        </p:txBody>
      </p:sp>
      <p:graphicFrame>
        <p:nvGraphicFramePr>
          <p:cNvPr id="5" name="차트 4"/>
          <p:cNvGraphicFramePr/>
          <p:nvPr/>
        </p:nvGraphicFramePr>
        <p:xfrm>
          <a:off x="323528" y="3284984"/>
          <a:ext cx="820891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6381328"/>
            <a:ext cx="2200275" cy="39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611562" y="1412776"/>
          <a:ext cx="7848870" cy="1688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145"/>
                <a:gridCol w="1308145"/>
                <a:gridCol w="1308145"/>
                <a:gridCol w="1308145"/>
                <a:gridCol w="1308145"/>
                <a:gridCol w="1308145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2011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2012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2014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140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Sales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298,632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482,132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431,530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194,036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384,075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140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Operating</a:t>
                      </a:r>
                      <a:endParaRPr lang="en-US" altLang="ko-KR" sz="1200" b="1" baseline="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baseline="0" dirty="0" smtClean="0">
                          <a:latin typeface="+mn-ea"/>
                          <a:ea typeface="+mn-ea"/>
                        </a:rPr>
                        <a:t>Profit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62,840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(21.04%)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7,171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(1.49%)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-19,996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(-4.63%)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-56,469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(-29.10%)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-121,860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(-31.73%)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140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Net</a:t>
                      </a:r>
                      <a:r>
                        <a:rPr lang="en-US" altLang="ko-KR" sz="1200" b="1" baseline="0" dirty="0" smtClean="0">
                          <a:latin typeface="+mn-ea"/>
                          <a:ea typeface="+mn-ea"/>
                        </a:rPr>
                        <a:t> Income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66,255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(22.19%)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3,959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(0.82%)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-19,280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(-4.47%)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-54,628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(-28.15%)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-109,045</a:t>
                      </a: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(-28.39%)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제목 1"/>
          <p:cNvSpPr txBox="1">
            <a:spLocks/>
          </p:cNvSpPr>
          <p:nvPr/>
        </p:nvSpPr>
        <p:spPr>
          <a:xfrm>
            <a:off x="7020272" y="1124744"/>
            <a:ext cx="1431776" cy="3012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j-cs"/>
              </a:rPr>
              <a:t>(</a:t>
            </a:r>
            <a:r>
              <a:rPr kumimoji="0" lang="en-US" altLang="ko-KR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Unit</a:t>
            </a:r>
            <a:r>
              <a:rPr kumimoji="0" lang="en-US" altLang="ko-KR" sz="11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j-cs"/>
              </a:rPr>
              <a:t> </a:t>
            </a:r>
            <a:r>
              <a:rPr kumimoji="0" lang="en-US" altLang="ko-KR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j-cs"/>
              </a:rPr>
              <a:t>: $ thousand</a:t>
            </a:r>
            <a:r>
              <a:rPr kumimoji="0" lang="en-US" altLang="ko-KR" sz="11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j-cs"/>
              </a:rPr>
              <a:t> </a:t>
            </a:r>
            <a:r>
              <a:rPr kumimoji="0" lang="en-US" altLang="ko-KR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j-cs"/>
              </a:rPr>
              <a:t>)</a:t>
            </a: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j-cs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 l="2578" t="34180" r="26172" b="65234"/>
          <a:stretch>
            <a:fillRect/>
          </a:stretch>
        </p:blipFill>
        <p:spPr bwMode="auto">
          <a:xfrm>
            <a:off x="251520" y="836712"/>
            <a:ext cx="8686800" cy="5715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F27E3-4146-4838-8963-68EC0C940945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7377</TotalTime>
  <Words>1200</Words>
  <Application>Microsoft Office PowerPoint</Application>
  <PresentationFormat>화면 슬라이드 쇼(4:3)</PresentationFormat>
  <Paragraphs>440</Paragraphs>
  <Slides>14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슬라이드 1</vt:lpstr>
      <vt:lpstr>Contents </vt:lpstr>
      <vt:lpstr>Company Overview</vt:lpstr>
      <vt:lpstr>Production Facility</vt:lpstr>
      <vt:lpstr>Financial Results</vt:lpstr>
      <vt:lpstr>Income statement</vt:lpstr>
      <vt:lpstr>Balance Sheet</vt:lpstr>
      <vt:lpstr>Order &amp; Delivery</vt:lpstr>
      <vt:lpstr>Perspectives</vt:lpstr>
      <vt:lpstr>Figure.2) Comparison between 2004 and 2014 </vt:lpstr>
      <vt:lpstr>슬라이드 11</vt:lpstr>
      <vt:lpstr>5. Comparison on the production facility</vt:lpstr>
      <vt:lpstr>HVS</vt:lpstr>
      <vt:lpstr>Financial Results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주력 선종 수주 현황(2008년 ~ 2014년)</dc:title>
  <dc:creator>h999999</dc:creator>
  <cp:lastModifiedBy>h999999</cp:lastModifiedBy>
  <cp:revision>996</cp:revision>
  <dcterms:created xsi:type="dcterms:W3CDTF">2015-01-19T01:56:42Z</dcterms:created>
  <dcterms:modified xsi:type="dcterms:W3CDTF">2015-02-23T01:49:46Z</dcterms:modified>
</cp:coreProperties>
</file>