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drawings/drawing9.xml" ContentType="application/vnd.openxmlformats-officedocument.drawingml.chartshapes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rawings/drawing11.xml" ContentType="application/vnd.openxmlformats-officedocument.drawingml.chartshap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drawings/drawing12.xml" ContentType="application/vnd.openxmlformats-officedocument.drawingml.chartshape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1"/>
  </p:notesMasterIdLst>
  <p:handoutMasterIdLst>
    <p:handoutMasterId r:id="rId22"/>
  </p:handoutMasterIdLst>
  <p:sldIdLst>
    <p:sldId id="272" r:id="rId2"/>
    <p:sldId id="274" r:id="rId3"/>
    <p:sldId id="275" r:id="rId4"/>
    <p:sldId id="308" r:id="rId5"/>
    <p:sldId id="312" r:id="rId6"/>
    <p:sldId id="279" r:id="rId7"/>
    <p:sldId id="304" r:id="rId8"/>
    <p:sldId id="309" r:id="rId9"/>
    <p:sldId id="310" r:id="rId10"/>
    <p:sldId id="306" r:id="rId11"/>
    <p:sldId id="307" r:id="rId12"/>
    <p:sldId id="280" r:id="rId13"/>
    <p:sldId id="311" r:id="rId14"/>
    <p:sldId id="302" r:id="rId15"/>
    <p:sldId id="287" r:id="rId16"/>
    <p:sldId id="298" r:id="rId17"/>
    <p:sldId id="282" r:id="rId18"/>
    <p:sldId id="305" r:id="rId19"/>
    <p:sldId id="301" r:id="rId2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79084" autoAdjust="0"/>
  </p:normalViewPr>
  <p:slideViewPr>
    <p:cSldViewPr>
      <p:cViewPr varScale="1">
        <p:scale>
          <a:sx n="107" d="100"/>
          <a:sy n="107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file:///D:\&#51060;&#49457;&#50896;(2014.12.29%20~)\IR&#51088;&#47308;\IR&#51088;&#47308;\&#48177;&#45936;&#51060;&#53552;\IR%20Presentation\Financial%20Hightlight.xls" TargetMode="External"/><Relationship Id="rId1" Type="http://schemas.openxmlformats.org/officeDocument/2006/relationships/themeOverride" Target="../theme/themeOverride8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&#51060;&#49457;&#50896;(2014.12.29%20~)\IR&#51088;&#47308;\IR&#51088;&#47308;\&#48177;&#45936;&#51060;&#53552;\IR%20Presentation\sales,%20new%20orders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D:\&#51060;&#49457;&#50896;(2014.12.29%20~)\IR&#51088;&#47308;\IR&#51088;&#47308;\&#48177;&#45936;&#51060;&#53552;\IR%20Presentation\sales,%20new%20order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1060;&#49457;&#50896;(2014.12.29%20~)\IR&#51088;&#47308;\IR&#51088;&#47308;\&#48177;&#45936;&#51060;&#53552;\delivery.xls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D:\&#51060;&#49457;&#50896;(2014.12.29%20~)\IR&#51088;&#47308;\IR&#51088;&#47308;\&#48177;&#45936;&#51060;&#53552;\IR%20Presentation\New%20orders%20trend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D:\&#51060;&#49457;&#50896;(2014.12.29%20~)\&#48372;&#44256;&#49436;\IR%20&#44288;&#47144;\&#49688;&#51452;%20&#48143;%20&#44221;&#51228;&#51648;&#54364;%20&#48708;&#44368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-0.2313238343887716"/>
                  <c:y val="6.0351576162319405E-2"/>
                </c:manualLayout>
              </c:layout>
              <c:showVal val="1"/>
            </c:dLbl>
            <c:dLbl>
              <c:idx val="1"/>
              <c:layout>
                <c:manualLayout>
                  <c:x val="0.10063002259008259"/>
                  <c:y val="-0.18316509071008574"/>
                </c:manualLayout>
              </c:layout>
              <c:showVal val="1"/>
            </c:dLbl>
            <c:dLbl>
              <c:idx val="2"/>
              <c:layout>
                <c:manualLayout>
                  <c:x val="0.17368917070216641"/>
                  <c:y val="-3.9732982343525618E-2"/>
                </c:manualLayout>
              </c:layout>
              <c:showVal val="1"/>
            </c:dLbl>
            <c:dLbl>
              <c:idx val="3"/>
              <c:layout>
                <c:manualLayout>
                  <c:x val="0.18280580480164521"/>
                  <c:y val="0.13246702012533679"/>
                </c:manualLayout>
              </c:layout>
              <c:showVal val="1"/>
            </c:dLbl>
            <c:dLbl>
              <c:idx val="4"/>
              <c:layout>
                <c:manualLayout>
                  <c:x val="-4.1533505733405487E-2"/>
                  <c:y val="3.7376456034799554E-2"/>
                </c:manualLayout>
              </c:layout>
              <c:showVal val="1"/>
            </c:dLbl>
            <c:dLbl>
              <c:idx val="5"/>
              <c:layout>
                <c:manualLayout>
                  <c:x val="8.3367643246611028E-2"/>
                  <c:y val="1.3634397765327665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HSHI</c:v>
                </c:pt>
                <c:pt idx="1">
                  <c:v>Foreign Investors</c:v>
                </c:pt>
                <c:pt idx="2">
                  <c:v>Institutional Investors</c:v>
                </c:pt>
                <c:pt idx="3">
                  <c:v>Individual Investors</c:v>
                </c:pt>
                <c:pt idx="4">
                  <c:v>Treasury Shares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0.43510000000000032</c:v>
                </c:pt>
                <c:pt idx="1">
                  <c:v>0.22009999999999999</c:v>
                </c:pt>
                <c:pt idx="2">
                  <c:v>0.10770000000000025</c:v>
                </c:pt>
                <c:pt idx="3">
                  <c:v>0.20760000000000001</c:v>
                </c:pt>
                <c:pt idx="4">
                  <c:v>1.3400000000000044E-2</c:v>
                </c:pt>
                <c:pt idx="5">
                  <c:v>1.6100000000000041E-2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1.9979754022602703E-2"/>
          <c:y val="0.81392036687281655"/>
          <c:w val="0.95628795382073351"/>
          <c:h val="0.16572927082176109"/>
        </c:manualLayout>
      </c:layout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2350764444976199"/>
          <c:y val="0.2030737168563192"/>
          <c:w val="0.80910892941719925"/>
          <c:h val="0.6832375767771834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/>
            </a:solidFill>
          </c:spPr>
          <c:dLbls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#,##0_ </c:formatCode>
                <c:ptCount val="5"/>
                <c:pt idx="0">
                  <c:v>3739</c:v>
                </c:pt>
                <c:pt idx="1">
                  <c:v>4174</c:v>
                </c:pt>
                <c:pt idx="2">
                  <c:v>4003</c:v>
                </c:pt>
                <c:pt idx="3">
                  <c:v>3487</c:v>
                </c:pt>
                <c:pt idx="4">
                  <c:v>3365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-9.4458053788330568E-3"/>
                  <c:y val="9.9362981577946746E-3"/>
                </c:manualLayout>
              </c:layout>
              <c:showVal val="1"/>
            </c:dLbl>
            <c:dLbl>
              <c:idx val="1"/>
              <c:layout>
                <c:manualLayout>
                  <c:x val="-2.2578988009596792E-3"/>
                  <c:y val="9.9362981577946746E-3"/>
                </c:manualLayout>
              </c:layout>
              <c:showVal val="1"/>
            </c:dLbl>
            <c:dLbl>
              <c:idx val="2"/>
              <c:layout>
                <c:manualLayout>
                  <c:x val="-1.6836641503109825E-3"/>
                  <c:y val="-5.8789764100285174E-3"/>
                </c:manualLayout>
              </c:layout>
              <c:showVal val="1"/>
            </c:dLbl>
            <c:dLbl>
              <c:idx val="3"/>
              <c:layout>
                <c:manualLayout>
                  <c:x val="-4.6728678892309474E-3"/>
                  <c:y val="0.10932868129290749"/>
                </c:manualLayout>
              </c:layout>
              <c:showVal val="1"/>
            </c:dLbl>
            <c:dLbl>
              <c:idx val="4"/>
              <c:layout>
                <c:manualLayout>
                  <c:x val="-2.4059948504747092E-2"/>
                  <c:y val="7.7812024154179614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#,##0_ </c:formatCode>
                <c:ptCount val="5"/>
                <c:pt idx="0">
                  <c:v>562</c:v>
                </c:pt>
                <c:pt idx="1">
                  <c:v>358</c:v>
                </c:pt>
                <c:pt idx="2">
                  <c:v>111</c:v>
                </c:pt>
                <c:pt idx="3">
                  <c:v>-206</c:v>
                </c:pt>
                <c:pt idx="4">
                  <c:v>-832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3.0988515895894641E-2"/>
                  <c:y val="9.6339377324088267E-3"/>
                </c:manualLayout>
              </c:layout>
              <c:showVal val="1"/>
            </c:dLbl>
            <c:dLbl>
              <c:idx val="1"/>
              <c:layout>
                <c:manualLayout>
                  <c:x val="2.7092749928370713E-2"/>
                  <c:y val="1.308310514518002E-2"/>
                </c:manualLayout>
              </c:layout>
              <c:showVal val="1"/>
            </c:dLbl>
            <c:dLbl>
              <c:idx val="2"/>
              <c:layout>
                <c:manualLayout>
                  <c:x val="3.2077885884619572E-2"/>
                  <c:y val="2.0497314023932001E-2"/>
                </c:manualLayout>
              </c:layout>
              <c:showVal val="1"/>
            </c:dLbl>
            <c:dLbl>
              <c:idx val="3"/>
              <c:layout>
                <c:manualLayout>
                  <c:x val="2.1212311692463209E-2"/>
                  <c:y val="8.1926558813726597E-2"/>
                </c:manualLayout>
              </c:layout>
              <c:showVal val="1"/>
            </c:dLbl>
            <c:dLbl>
              <c:idx val="4"/>
              <c:layout>
                <c:manualLayout>
                  <c:x val="2.7420929838205141E-2"/>
                  <c:y val="1.8156070894083685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#,##0_ </c:formatCode>
                <c:ptCount val="5"/>
                <c:pt idx="0">
                  <c:v>443</c:v>
                </c:pt>
                <c:pt idx="1">
                  <c:v>228</c:v>
                </c:pt>
                <c:pt idx="2">
                  <c:v>112</c:v>
                </c:pt>
                <c:pt idx="3">
                  <c:v>-188</c:v>
                </c:pt>
                <c:pt idx="4">
                  <c:v>-695</c:v>
                </c:pt>
              </c:numCache>
            </c:numRef>
          </c:val>
        </c:ser>
        <c:axId val="130482176"/>
        <c:axId val="130483712"/>
      </c:barChart>
      <c:catAx>
        <c:axId val="1304821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>
                <a:latin typeface="+mn-ea"/>
                <a:ea typeface="+mn-ea"/>
              </a:defRPr>
            </a:pPr>
            <a:endParaRPr lang="ko-KR"/>
          </a:p>
        </c:txPr>
        <c:crossAx val="130483712"/>
        <c:crosses val="autoZero"/>
        <c:auto val="1"/>
        <c:lblAlgn val="ctr"/>
        <c:lblOffset val="100"/>
      </c:catAx>
      <c:valAx>
        <c:axId val="130483712"/>
        <c:scaling>
          <c:orientation val="minMax"/>
          <c:max val="5000"/>
          <c:min val="-1000"/>
        </c:scaling>
        <c:axPos val="l"/>
        <c:numFmt formatCode="#,##0_ " sourceLinked="1"/>
        <c:tickLblPos val="nextTo"/>
        <c:txPr>
          <a:bodyPr/>
          <a:lstStyle/>
          <a:p>
            <a:pPr>
              <a:defRPr sz="900" b="1">
                <a:latin typeface="+mn-ea"/>
                <a:ea typeface="+mn-ea"/>
              </a:defRPr>
            </a:pPr>
            <a:endParaRPr lang="ko-KR"/>
          </a:p>
        </c:txPr>
        <c:crossAx val="130482176"/>
        <c:crosses val="autoZero"/>
        <c:crossBetween val="between"/>
        <c:majorUnit val="1000"/>
      </c:valAx>
    </c:plotArea>
    <c:legend>
      <c:legendPos val="b"/>
      <c:layout>
        <c:manualLayout>
          <c:xMode val="edge"/>
          <c:yMode val="edge"/>
          <c:x val="0.19056971252706861"/>
          <c:y val="0.91106094420881345"/>
          <c:w val="0.70161965434640083"/>
          <c:h val="7.4443321657070904E-2"/>
        </c:manualLayout>
      </c:layout>
      <c:spPr>
        <a:ln>
          <a:noFill/>
        </a:ln>
      </c:spPr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4685296158284444"/>
          <c:y val="0.12756309904960056"/>
          <c:w val="0.81520779116609032"/>
          <c:h val="0.74299383401844765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_-* #,##0_-;\-* #,##0_-;_-* "-"_-;_-@_-</c:formatCode>
                <c:ptCount val="5"/>
                <c:pt idx="0">
                  <c:v>4138</c:v>
                </c:pt>
                <c:pt idx="1">
                  <c:v>4624</c:v>
                </c:pt>
                <c:pt idx="2">
                  <c:v>4415</c:v>
                </c:pt>
                <c:pt idx="3">
                  <c:v>3986</c:v>
                </c:pt>
                <c:pt idx="4">
                  <c:v>3967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dLbls>
            <c:dLbl>
              <c:idx val="3"/>
              <c:layout>
                <c:manualLayout>
                  <c:x val="-5.7516136219949417E-3"/>
                  <c:y val="0.11544171859692358"/>
                </c:manualLayout>
              </c:layout>
              <c:showVal val="1"/>
            </c:dLbl>
            <c:dLbl>
              <c:idx val="4"/>
              <c:layout>
                <c:manualLayout>
                  <c:x val="-1.4148336957684296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_-* #,##0_-;\-* #,##0_-;_-* "-"_-;_-@_-</c:formatCode>
                <c:ptCount val="5"/>
                <c:pt idx="0">
                  <c:v>685</c:v>
                </c:pt>
                <c:pt idx="1">
                  <c:v>385</c:v>
                </c:pt>
                <c:pt idx="2">
                  <c:v>94</c:v>
                </c:pt>
                <c:pt idx="3">
                  <c:v>-275</c:v>
                </c:pt>
                <c:pt idx="4">
                  <c:v>-868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dLbls>
            <c:dLbl>
              <c:idx val="0"/>
              <c:layout>
                <c:manualLayout>
                  <c:x val="2.3006454487979611E-2"/>
                  <c:y val="1.2826857621880464E-2"/>
                </c:manualLayout>
              </c:layout>
              <c:showVal val="1"/>
            </c:dLbl>
            <c:dLbl>
              <c:idx val="1"/>
              <c:layout>
                <c:manualLayout>
                  <c:x val="2.0130421235500767E-2"/>
                  <c:y val="9.6201432164103248E-3"/>
                </c:manualLayout>
              </c:layout>
              <c:showVal val="1"/>
            </c:dLbl>
            <c:dLbl>
              <c:idx val="2"/>
              <c:layout>
                <c:manualLayout>
                  <c:x val="1.7393319311254502E-2"/>
                  <c:y val="9.6201228537331016E-3"/>
                </c:manualLayout>
              </c:layout>
              <c:showVal val="1"/>
            </c:dLbl>
            <c:dLbl>
              <c:idx val="3"/>
              <c:layout>
                <c:manualLayout>
                  <c:x val="2.3236916687462236E-2"/>
                  <c:y val="9.6563867455587524E-2"/>
                </c:manualLayout>
              </c:layout>
              <c:showVal val="1"/>
            </c:dLbl>
            <c:dLbl>
              <c:idx val="4"/>
              <c:layout>
                <c:manualLayout>
                  <c:x val="3.0971712238423002E-2"/>
                  <c:y val="1.4223778003160941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_-* #,##0_-;\-* #,##0_-;_-* "-"_-;_-@_-</c:formatCode>
                <c:ptCount val="5"/>
                <c:pt idx="0">
                  <c:v>533</c:v>
                </c:pt>
                <c:pt idx="1">
                  <c:v>203</c:v>
                </c:pt>
                <c:pt idx="2">
                  <c:v>87</c:v>
                </c:pt>
                <c:pt idx="3">
                  <c:v>-267</c:v>
                </c:pt>
                <c:pt idx="4">
                  <c:v>-679</c:v>
                </c:pt>
              </c:numCache>
            </c:numRef>
          </c:val>
        </c:ser>
        <c:axId val="130557440"/>
        <c:axId val="130558976"/>
      </c:barChart>
      <c:catAx>
        <c:axId val="1305574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30558976"/>
        <c:crosses val="autoZero"/>
        <c:auto val="1"/>
        <c:lblAlgn val="ctr"/>
        <c:lblOffset val="100"/>
      </c:catAx>
      <c:valAx>
        <c:axId val="130558976"/>
        <c:scaling>
          <c:orientation val="minMax"/>
          <c:min val="-1000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305574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9082341093009161"/>
          <c:y val="0.90215804874727157"/>
          <c:w val="0.6721166357705608"/>
          <c:h val="7.8601705545261996E-2"/>
        </c:manualLayout>
      </c:layout>
      <c:spPr>
        <a:ln>
          <a:noFill/>
        </a:ln>
      </c:spPr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1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en-US">
                <a:solidFill>
                  <a:schemeClr val="bg1"/>
                </a:solidFill>
              </a:rPr>
              <a:t>Sales</a:t>
            </a:r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455682312101776"/>
          <c:y val="0.16696293004481011"/>
          <c:w val="0.84140699766302773"/>
          <c:h val="0.69576343369255511"/>
        </c:manualLayout>
      </c:layout>
      <c:barChart>
        <c:barDir val="col"/>
        <c:grouping val="clustered"/>
        <c:ser>
          <c:idx val="0"/>
          <c:order val="0"/>
          <c:tx>
            <c:strRef>
              <c:f>개별!$A$13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F497D">
                <a:lumMod val="7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</a:defRPr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개별!$F$13:$I$13</c:f>
              <c:numCache>
                <c:formatCode>#,##0_ </c:formatCode>
                <c:ptCount val="4"/>
                <c:pt idx="0">
                  <c:v>4174</c:v>
                </c:pt>
                <c:pt idx="1">
                  <c:v>4003</c:v>
                </c:pt>
                <c:pt idx="2">
                  <c:v>3487</c:v>
                </c:pt>
                <c:pt idx="3" formatCode="_-* #,##0_-;\-* #,##0_-;_-* &quot;-&quot;_-;_-@_-">
                  <c:v>3365</c:v>
                </c:pt>
              </c:numCache>
            </c:numRef>
          </c:val>
        </c:ser>
        <c:axId val="126240640"/>
        <c:axId val="126242176"/>
      </c:barChart>
      <c:catAx>
        <c:axId val="1262406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6242176"/>
        <c:crosses val="autoZero"/>
        <c:auto val="1"/>
        <c:lblAlgn val="ctr"/>
        <c:lblOffset val="100"/>
      </c:catAx>
      <c:valAx>
        <c:axId val="126242176"/>
        <c:scaling>
          <c:orientation val="minMax"/>
          <c:min val="1000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>
                <a:latin typeface="+mn-ea"/>
                <a:ea typeface="+mn-ea"/>
              </a:defRPr>
            </a:pPr>
            <a:endParaRPr lang="ko-KR"/>
          </a:p>
        </c:txPr>
        <c:crossAx val="126240640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864430317535339"/>
          <c:y val="0.16534736881087303"/>
          <c:w val="0.74334465201195665"/>
          <c:h val="0.71976291897938982"/>
        </c:manualLayout>
      </c:layout>
      <c:barChart>
        <c:barDir val="col"/>
        <c:grouping val="clustered"/>
        <c:ser>
          <c:idx val="1"/>
          <c:order val="0"/>
          <c:tx>
            <c:strRef>
              <c:f>개별!$A$14</c:f>
              <c:strCache>
                <c:ptCount val="1"/>
                <c:pt idx="0">
                  <c:v>Operating Margin 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 w="12700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dLbl>
              <c:idx val="1"/>
              <c:layout>
                <c:manualLayout>
                  <c:x val="-1.7801513128615995E-3"/>
                  <c:y val="9.581572573698557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0399955635632346E-3"/>
                  <c:y val="-2.3834858480527896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0.19138540114918071"/>
                </c:manualLayout>
              </c:layout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dLblPos val="ctr"/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개별!$F$14:$I$14</c:f>
              <c:numCache>
                <c:formatCode>#,##0_ </c:formatCode>
                <c:ptCount val="4"/>
                <c:pt idx="0">
                  <c:v>358</c:v>
                </c:pt>
                <c:pt idx="1">
                  <c:v>110</c:v>
                </c:pt>
                <c:pt idx="2">
                  <c:v>-206</c:v>
                </c:pt>
                <c:pt idx="3">
                  <c:v>-832</c:v>
                </c:pt>
              </c:numCache>
            </c:numRef>
          </c:val>
        </c:ser>
        <c:axId val="126441344"/>
        <c:axId val="126442880"/>
      </c:barChart>
      <c:lineChart>
        <c:grouping val="standard"/>
        <c:ser>
          <c:idx val="0"/>
          <c:order val="1"/>
          <c:tx>
            <c:strRef>
              <c:f>개별!$A$17</c:f>
              <c:strCache>
                <c:ptCount val="1"/>
                <c:pt idx="0">
                  <c:v>Operating Income Ratio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6089511711504751E-2"/>
                  <c:y val="-8.045954295676552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5518953637919704E-2"/>
                  <c:y val="-5.863611308145246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1825145688564137E-2"/>
                  <c:y val="-0.10569584207379529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8610886256040424E-2"/>
                  <c:y val="7.262538128679862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3384036600959368E-2"/>
                  <c:y val="-9.3207735536125463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개별!$F$17:$I$17</c:f>
              <c:numCache>
                <c:formatCode>0.00%</c:formatCode>
                <c:ptCount val="4"/>
                <c:pt idx="0">
                  <c:v>8.5769046478198468E-2</c:v>
                </c:pt>
                <c:pt idx="1">
                  <c:v>2.7479390457157336E-2</c:v>
                </c:pt>
                <c:pt idx="2">
                  <c:v>-5.907657011757958E-2</c:v>
                </c:pt>
                <c:pt idx="3">
                  <c:v>-0.24725111441307579</c:v>
                </c:pt>
              </c:numCache>
            </c:numRef>
          </c:val>
        </c:ser>
        <c:marker val="1"/>
        <c:axId val="126415616"/>
        <c:axId val="126417152"/>
      </c:lineChart>
      <c:catAx>
        <c:axId val="126441344"/>
        <c:scaling>
          <c:orientation val="minMax"/>
        </c:scaling>
        <c:axPos val="b"/>
        <c:numFmt formatCode="General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j-ea"/>
                <a:cs typeface="Arial"/>
              </a:defRPr>
            </a:pPr>
            <a:endParaRPr lang="ko-KR"/>
          </a:p>
        </c:txPr>
        <c:crossAx val="126442880"/>
        <c:crosses val="autoZero"/>
        <c:lblAlgn val="ctr"/>
        <c:lblOffset val="100"/>
        <c:tickLblSkip val="1"/>
        <c:tickMarkSkip val="1"/>
      </c:catAx>
      <c:valAx>
        <c:axId val="126442880"/>
        <c:scaling>
          <c:orientation val="minMax"/>
        </c:scaling>
        <c:axPos val="l"/>
        <c:numFmt formatCode="#,##0_ 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  <a:cs typeface="Arial"/>
              </a:defRPr>
            </a:pPr>
            <a:endParaRPr lang="ko-KR"/>
          </a:p>
        </c:txPr>
        <c:crossAx val="126441344"/>
        <c:crosses val="autoZero"/>
        <c:crossBetween val="between"/>
      </c:valAx>
      <c:catAx>
        <c:axId val="126415616"/>
        <c:scaling>
          <c:orientation val="minMax"/>
        </c:scaling>
        <c:delete val="1"/>
        <c:axPos val="b"/>
        <c:numFmt formatCode="General" sourceLinked="1"/>
        <c:tickLblPos val="none"/>
        <c:crossAx val="126417152"/>
        <c:crosses val="autoZero"/>
        <c:lblAlgn val="ctr"/>
        <c:lblOffset val="100"/>
      </c:catAx>
      <c:valAx>
        <c:axId val="126417152"/>
        <c:scaling>
          <c:orientation val="minMax"/>
        </c:scaling>
        <c:axPos val="r"/>
        <c:numFmt formatCode="0.0%" sourceLinked="0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  <a:cs typeface="Arial"/>
              </a:defRPr>
            </a:pPr>
            <a:endParaRPr lang="ko-KR"/>
          </a:p>
        </c:txPr>
        <c:crossAx val="126415616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ko-KR"/>
    </a:p>
  </c:txPr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spPr>
            <a:ln w="34925">
              <a:solidFill>
                <a:srgbClr val="00206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1.1877313153497718E-2"/>
                  <c:y val="-3.137254901960785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8764845472414991E-2"/>
                  <c:y val="-7.297987751531058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8.9673117128399871E-2"/>
                  <c:y val="9.070208674131996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0.10130945046509993"/>
                  <c:y val="7.2048508020181673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ea typeface="+mn-ea"/>
                  </a:defRPr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개별!$F$15:$I$15</c:f>
              <c:numCache>
                <c:formatCode>#,##0_ </c:formatCode>
                <c:ptCount val="4"/>
                <c:pt idx="0">
                  <c:v>335</c:v>
                </c:pt>
                <c:pt idx="1">
                  <c:v>139</c:v>
                </c:pt>
                <c:pt idx="2">
                  <c:v>-252</c:v>
                </c:pt>
                <c:pt idx="3">
                  <c:v>-896</c:v>
                </c:pt>
              </c:numCache>
            </c:numRef>
          </c:val>
        </c:ser>
        <c:dLbls>
          <c:showVal val="1"/>
        </c:dLbls>
        <c:marker val="1"/>
        <c:axId val="126464000"/>
        <c:axId val="126467072"/>
      </c:lineChart>
      <c:catAx>
        <c:axId val="12646400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6467072"/>
        <c:crosses val="autoZero"/>
        <c:auto val="1"/>
        <c:lblAlgn val="ctr"/>
        <c:lblOffset val="100"/>
      </c:catAx>
      <c:valAx>
        <c:axId val="126467072"/>
        <c:scaling>
          <c:orientation val="minMax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/>
            </a:pPr>
            <a:endParaRPr lang="ko-KR"/>
          </a:p>
        </c:txPr>
        <c:crossAx val="126464000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968795697010542"/>
          <c:y val="0.17887878728375867"/>
          <c:w val="0.78125198682654529"/>
          <c:h val="0.5408455239853126"/>
        </c:manualLayout>
      </c:layout>
      <c:lineChart>
        <c:grouping val="standard"/>
        <c:ser>
          <c:idx val="0"/>
          <c:order val="0"/>
          <c:tx>
            <c:strRef>
              <c:f>개별!$A$16</c:f>
              <c:strCache>
                <c:ptCount val="1"/>
                <c:pt idx="0">
                  <c:v>Debt-to-Equity </c:v>
                </c:pt>
              </c:strCache>
            </c:strRef>
          </c:tx>
          <c:spPr>
            <a:ln w="34925">
              <a:solidFill>
                <a:srgbClr val="FF0000"/>
              </a:solidFill>
            </a:ln>
          </c:spPr>
          <c:marker>
            <c:spPr>
              <a:solidFill>
                <a:srgbClr val="002060"/>
              </a:solidFill>
            </c:spPr>
          </c:marker>
          <c:dLbls>
            <c:dLbl>
              <c:idx val="0"/>
              <c:layout>
                <c:manualLayout>
                  <c:x val="-2.1164021164021166E-2"/>
                  <c:y val="-4.6550290939318603E-2"/>
                </c:manualLayout>
              </c:layout>
              <c:showVal val="1"/>
            </c:dLbl>
            <c:dLbl>
              <c:idx val="1"/>
              <c:layout>
                <c:manualLayout>
                  <c:x val="-3.5273368606702139E-2"/>
                  <c:y val="-4.9875311720698312E-2"/>
                </c:manualLayout>
              </c:layout>
              <c:showVal val="1"/>
            </c:dLbl>
            <c:dLbl>
              <c:idx val="2"/>
              <c:layout>
                <c:manualLayout>
                  <c:x val="-7.7601410934744583E-2"/>
                  <c:y val="-4.9875311720698194E-2"/>
                </c:manualLayout>
              </c:layout>
              <c:showVal val="1"/>
            </c:dLbl>
            <c:dLbl>
              <c:idx val="3"/>
              <c:layout>
                <c:manualLayout>
                  <c:x val="-6.3492063492063502E-2"/>
                  <c:y val="-4.3225270157938492E-2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개별!$F$12:$I$12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개별!$F$16:$I$16</c:f>
              <c:numCache>
                <c:formatCode>0.0%</c:formatCode>
                <c:ptCount val="4"/>
                <c:pt idx="0">
                  <c:v>0.71886674968866748</c:v>
                </c:pt>
                <c:pt idx="1">
                  <c:v>0.57545397620538563</c:v>
                </c:pt>
                <c:pt idx="2">
                  <c:v>0.74722134010797081</c:v>
                </c:pt>
                <c:pt idx="3" formatCode="0.00%">
                  <c:v>1.7527593818984548</c:v>
                </c:pt>
              </c:numCache>
            </c:numRef>
          </c:val>
        </c:ser>
        <c:marker val="1"/>
        <c:axId val="127225216"/>
        <c:axId val="127250432"/>
      </c:lineChart>
      <c:catAx>
        <c:axId val="1272252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7250432"/>
        <c:crosses val="autoZero"/>
        <c:auto val="1"/>
        <c:lblAlgn val="ctr"/>
        <c:lblOffset val="100"/>
      </c:catAx>
      <c:valAx>
        <c:axId val="127250432"/>
        <c:scaling>
          <c:orientation val="minMax"/>
        </c:scaling>
        <c:axPos val="l"/>
        <c:numFmt formatCode="0.0%" sourceLinked="1"/>
        <c:majorTickMark val="none"/>
        <c:tickLblPos val="nextTo"/>
        <c:spPr>
          <a:ln w="9525"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800" b="1"/>
            </a:pPr>
            <a:endParaRPr lang="ko-KR"/>
          </a:p>
        </c:txPr>
        <c:crossAx val="127225216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1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연결!$B$13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F497D">
                <a:lumMod val="7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</a:defRPr>
                </a:pPr>
                <a:endParaRPr lang="ko-KR"/>
              </a:p>
            </c:txPr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연결!$G$13:$J$13</c:f>
              <c:numCache>
                <c:formatCode>#,##0_ </c:formatCode>
                <c:ptCount val="4"/>
                <c:pt idx="0">
                  <c:v>4624</c:v>
                </c:pt>
                <c:pt idx="1">
                  <c:v>4415</c:v>
                </c:pt>
                <c:pt idx="2">
                  <c:v>3986</c:v>
                </c:pt>
                <c:pt idx="3">
                  <c:v>3968</c:v>
                </c:pt>
              </c:numCache>
            </c:numRef>
          </c:val>
        </c:ser>
        <c:axId val="127288448"/>
        <c:axId val="127289984"/>
      </c:barChart>
      <c:catAx>
        <c:axId val="1272884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7289984"/>
        <c:crosses val="autoZero"/>
        <c:auto val="1"/>
        <c:lblAlgn val="ctr"/>
        <c:lblOffset val="100"/>
      </c:catAx>
      <c:valAx>
        <c:axId val="127289984"/>
        <c:scaling>
          <c:orientation val="minMax"/>
          <c:min val="1000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/>
            </a:pPr>
            <a:endParaRPr lang="ko-KR"/>
          </a:p>
        </c:txPr>
        <c:crossAx val="127288448"/>
        <c:crosses val="autoZero"/>
        <c:crossBetween val="between"/>
      </c:valAx>
    </c:plotArea>
    <c:plotVisOnly val="1"/>
    <c:dispBlanksAs val="gap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864428599540602"/>
          <c:y val="0.10655759028718599"/>
          <c:w val="0.74635051032065625"/>
          <c:h val="0.71976291897938982"/>
        </c:manualLayout>
      </c:layout>
      <c:barChart>
        <c:barDir val="col"/>
        <c:grouping val="clustered"/>
        <c:ser>
          <c:idx val="1"/>
          <c:order val="1"/>
          <c:spPr>
            <a:solidFill>
              <a:srgbClr val="C0504D">
                <a:lumMod val="60000"/>
                <a:lumOff val="40000"/>
              </a:srgbClr>
            </a:solidFill>
            <a:ln w="12700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dLbl>
              <c:idx val="0"/>
              <c:layout>
                <c:manualLayout>
                  <c:x val="3.3277224962425652E-3"/>
                  <c:y val="0.1197191400115427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6.357172427317030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2.4080133653912698E-4"/>
                  <c:y val="3.7539435877695856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2.0244081894464556E-3"/>
                  <c:y val="0.15046166584075041"/>
                </c:manualLayout>
              </c:layout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dLblPos val="ctr"/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연결!$G$14:$J$14</c:f>
              <c:numCache>
                <c:formatCode>#,##0_ </c:formatCode>
                <c:ptCount val="4"/>
                <c:pt idx="0">
                  <c:v>384</c:v>
                </c:pt>
                <c:pt idx="1">
                  <c:v>94</c:v>
                </c:pt>
                <c:pt idx="2">
                  <c:v>-275</c:v>
                </c:pt>
                <c:pt idx="3">
                  <c:v>-868</c:v>
                </c:pt>
              </c:numCache>
            </c:numRef>
          </c:val>
        </c:ser>
        <c:axId val="127480192"/>
        <c:axId val="127481728"/>
      </c:barChart>
      <c:lineChart>
        <c:grouping val="standard"/>
        <c:ser>
          <c:idx val="0"/>
          <c:order val="0"/>
          <c:tx>
            <c:strRef>
              <c:f>연결!$B$17</c:f>
              <c:strCache>
                <c:ptCount val="1"/>
                <c:pt idx="0">
                  <c:v>Operating Income Ratio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6.0263653483992444E-2"/>
                  <c:y val="-6.010928961748632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2208692184232573E-2"/>
                  <c:y val="-7.734033245844282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1671777693125765E-2"/>
                  <c:y val="-0.11595256148536989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4267016470413608E-2"/>
                  <c:y val="7.148167590162342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3384070485613104E-2"/>
                  <c:y val="-3.1858005249343832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연결!$G$17:$J$17</c:f>
              <c:numCache>
                <c:formatCode>0.00%</c:formatCode>
                <c:ptCount val="4"/>
                <c:pt idx="0">
                  <c:v>8.304498269896253E-2</c:v>
                </c:pt>
                <c:pt idx="1">
                  <c:v>2.1291053227633167E-2</c:v>
                </c:pt>
                <c:pt idx="2">
                  <c:v>-6.8991470145509423E-2</c:v>
                </c:pt>
                <c:pt idx="3">
                  <c:v>-0.21875000000000044</c:v>
                </c:pt>
              </c:numCache>
            </c:numRef>
          </c:val>
        </c:ser>
        <c:marker val="1"/>
        <c:axId val="127483264"/>
        <c:axId val="127497344"/>
      </c:lineChart>
      <c:catAx>
        <c:axId val="127480192"/>
        <c:scaling>
          <c:orientation val="minMax"/>
        </c:scaling>
        <c:axPos val="b"/>
        <c:numFmt formatCode="General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j-ea"/>
                <a:cs typeface="Arial"/>
              </a:defRPr>
            </a:pPr>
            <a:endParaRPr lang="ko-KR"/>
          </a:p>
        </c:txPr>
        <c:crossAx val="127481728"/>
        <c:crosses val="autoZero"/>
        <c:lblAlgn val="ctr"/>
        <c:lblOffset val="100"/>
        <c:tickLblSkip val="1"/>
        <c:tickMarkSkip val="1"/>
      </c:catAx>
      <c:valAx>
        <c:axId val="127481728"/>
        <c:scaling>
          <c:orientation val="minMax"/>
        </c:scaling>
        <c:axPos val="l"/>
        <c:numFmt formatCode="#,##0_ " sourceLinked="1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/>
              </a:defRPr>
            </a:pPr>
            <a:endParaRPr lang="ko-KR"/>
          </a:p>
        </c:txPr>
        <c:crossAx val="127480192"/>
        <c:crosses val="autoZero"/>
        <c:crossBetween val="between"/>
      </c:valAx>
      <c:catAx>
        <c:axId val="127483264"/>
        <c:scaling>
          <c:orientation val="minMax"/>
        </c:scaling>
        <c:delete val="1"/>
        <c:axPos val="b"/>
        <c:numFmt formatCode="General" sourceLinked="1"/>
        <c:tickLblPos val="none"/>
        <c:crossAx val="127497344"/>
        <c:crosses val="autoZero"/>
        <c:lblAlgn val="ctr"/>
        <c:lblOffset val="100"/>
      </c:catAx>
      <c:valAx>
        <c:axId val="127497344"/>
        <c:scaling>
          <c:orientation val="minMax"/>
        </c:scaling>
        <c:axPos val="r"/>
        <c:numFmt formatCode="0.0%" sourceLinked="0"/>
        <c:majorTickMark val="in"/>
        <c:tickLblPos val="nextTo"/>
        <c:spPr>
          <a:ln w="3175">
            <a:solidFill>
              <a:schemeClr val="bg1">
                <a:lumMod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/>
              </a:defRPr>
            </a:pPr>
            <a:endParaRPr lang="ko-KR"/>
          </a:p>
        </c:txPr>
        <c:crossAx val="127483264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ko-KR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314858955065599"/>
          <c:y val="0.16902057178831967"/>
          <c:w val="0.83324024603326963"/>
          <c:h val="0.7501435025737897"/>
        </c:manualLayout>
      </c:layout>
      <c:lineChart>
        <c:grouping val="standard"/>
        <c:ser>
          <c:idx val="0"/>
          <c:order val="0"/>
          <c:spPr>
            <a:ln w="34925">
              <a:solidFill>
                <a:srgbClr val="00206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1.1877313153497718E-2"/>
                  <c:y val="-3.137254901960785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8764845472414991E-2"/>
                  <c:y val="-7.297987751531058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0.1089134035612206"/>
                  <c:y val="8.941110626279251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9.8102736059629742E-2"/>
                  <c:y val="6.9735043997108795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defRPr>
                </a:pPr>
                <a:endParaRPr lang="ko-KR"/>
              </a:p>
            </c:txPr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연결!$G$15:$J$15</c:f>
              <c:numCache>
                <c:formatCode>#,##0_ </c:formatCode>
                <c:ptCount val="4"/>
                <c:pt idx="0">
                  <c:v>315</c:v>
                </c:pt>
                <c:pt idx="1">
                  <c:v>120</c:v>
                </c:pt>
                <c:pt idx="2">
                  <c:v>-329</c:v>
                </c:pt>
                <c:pt idx="3">
                  <c:v>-896</c:v>
                </c:pt>
              </c:numCache>
            </c:numRef>
          </c:val>
        </c:ser>
        <c:dLbls>
          <c:showVal val="1"/>
        </c:dLbls>
        <c:marker val="1"/>
        <c:axId val="127525248"/>
        <c:axId val="127526784"/>
      </c:lineChart>
      <c:catAx>
        <c:axId val="1275252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7526784"/>
        <c:crosses val="autoZero"/>
        <c:auto val="1"/>
        <c:lblAlgn val="ctr"/>
        <c:lblOffset val="100"/>
      </c:catAx>
      <c:valAx>
        <c:axId val="127526784"/>
        <c:scaling>
          <c:orientation val="minMax"/>
        </c:scaling>
        <c:axPos val="l"/>
        <c:numFmt formatCode="#,##0_ " sourceLinked="1"/>
        <c:majorTickMark val="none"/>
        <c:tickLblPos val="nextTo"/>
        <c:txPr>
          <a:bodyPr/>
          <a:lstStyle/>
          <a:p>
            <a:pPr>
              <a:defRPr sz="800" b="1"/>
            </a:pPr>
            <a:endParaRPr lang="ko-KR"/>
          </a:p>
        </c:txPr>
        <c:crossAx val="127525248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968795697010542"/>
          <c:y val="0.21437251019727971"/>
          <c:w val="0.78125198682654529"/>
          <c:h val="0.64523088704429665"/>
        </c:manualLayout>
      </c:layout>
      <c:lineChart>
        <c:grouping val="standard"/>
        <c:ser>
          <c:idx val="1"/>
          <c:order val="0"/>
          <c:tx>
            <c:strRef>
              <c:f>연결!$B$20</c:f>
              <c:strCache>
                <c:ptCount val="1"/>
                <c:pt idx="0">
                  <c:v>Liabilities-to-Equity Ratio</c:v>
                </c:pt>
              </c:strCache>
            </c:strRef>
          </c:tx>
          <c:spPr>
            <a:ln w="31750"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-4.6890623264081832E-2"/>
                  <c:y val="-9.2080286098479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8340362975542395E-2"/>
                  <c:y val="-9.757728068528784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0.11464301585538114"/>
                  <c:y val="-9.620482781606652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0.13117614907867367"/>
                  <c:y val="-6.187560356541580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1.3912602999820122E-2"/>
                  <c:y val="-7.4027334739075523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ko-KR"/>
              </a:p>
            </c:txPr>
            <c:dLblPos val="ctr"/>
            <c:showVal val="1"/>
          </c:dLbls>
          <c:cat>
            <c:numRef>
              <c:f>연결!$G$12:$J$12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연결!$G$16:$J$16</c:f>
              <c:numCache>
                <c:formatCode>0.0%</c:formatCode>
                <c:ptCount val="4"/>
                <c:pt idx="0">
                  <c:v>1.2953945438545018</c:v>
                </c:pt>
                <c:pt idx="1">
                  <c:v>1.2761567933981728</c:v>
                </c:pt>
                <c:pt idx="2">
                  <c:v>2.1558161061400787</c:v>
                </c:pt>
                <c:pt idx="3">
                  <c:v>4.2226258432797055</c:v>
                </c:pt>
              </c:numCache>
            </c:numRef>
          </c:val>
        </c:ser>
        <c:marker val="1"/>
        <c:axId val="127800448"/>
        <c:axId val="127801984"/>
      </c:lineChart>
      <c:catAx>
        <c:axId val="1278004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7801984"/>
        <c:crosses val="autoZero"/>
        <c:auto val="1"/>
        <c:lblAlgn val="ctr"/>
        <c:lblOffset val="100"/>
      </c:catAx>
      <c:valAx>
        <c:axId val="127801984"/>
        <c:scaling>
          <c:orientation val="minMax"/>
        </c:scaling>
        <c:axPos val="l"/>
        <c:numFmt formatCode="0.0%" sourceLinked="1"/>
        <c:majorTickMark val="none"/>
        <c:tickLblPos val="nextTo"/>
        <c:spPr>
          <a:ln w="9525"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800" b="1"/>
            </a:pPr>
            <a:endParaRPr lang="ko-KR"/>
          </a:p>
        </c:txPr>
        <c:crossAx val="127800448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2"/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2568704487380189"/>
          <c:y val="0.18406812003816464"/>
          <c:w val="0.83903909666602794"/>
          <c:h val="0.63584685850073253"/>
        </c:manualLayout>
      </c:layout>
      <c:barChart>
        <c:barDir val="col"/>
        <c:grouping val="stacked"/>
        <c:ser>
          <c:idx val="0"/>
          <c:order val="0"/>
          <c:spPr>
            <a:solidFill>
              <a:schemeClr val="tx2">
                <a:lumMod val="75000"/>
              </a:schemeClr>
            </a:solidFill>
          </c:spPr>
          <c:dLbls>
            <c:dLbl>
              <c:idx val="0"/>
              <c:layout>
                <c:manualLayout>
                  <c:x val="8.3333333333333228E-3"/>
                  <c:y val="-0.38095238095238193"/>
                </c:manualLayout>
              </c:layout>
              <c:showVal val="1"/>
            </c:dLbl>
            <c:dLbl>
              <c:idx val="1"/>
              <c:layout>
                <c:manualLayout>
                  <c:x val="1.6666666666666701E-2"/>
                  <c:y val="-0.336372847011146"/>
                </c:manualLayout>
              </c:layout>
              <c:showVal val="1"/>
            </c:dLbl>
            <c:dLbl>
              <c:idx val="2"/>
              <c:layout>
                <c:manualLayout>
                  <c:x val="5.5555555555555558E-3"/>
                  <c:y val="-0.21073961499493421"/>
                </c:manualLayout>
              </c:layout>
              <c:showVal val="1"/>
            </c:dLbl>
            <c:dLbl>
              <c:idx val="3"/>
              <c:layout>
                <c:manualLayout>
                  <c:x val="8.3333333333333367E-3"/>
                  <c:y val="-0.27963525835866254"/>
                </c:manualLayout>
              </c:layout>
              <c:showVal val="1"/>
            </c:dLbl>
            <c:dLbl>
              <c:idx val="4"/>
              <c:layout>
                <c:manualLayout>
                  <c:x val="8.3333333333332534E-3"/>
                  <c:y val="-0.21884498480243245"/>
                </c:manualLayout>
              </c:layout>
              <c:showVal val="1"/>
            </c:dLbl>
            <c:numFmt formatCode="#,##0_);\(#,##0\)" sourceLinked="0"/>
            <c:txPr>
              <a:bodyPr/>
              <a:lstStyle/>
              <a:p>
                <a:pPr>
                  <a:defRPr sz="900" b="1">
                    <a:latin typeface="+mn-ea"/>
                    <a:ea typeface="+mn-ea"/>
                  </a:defRPr>
                </a:pPr>
                <a:endParaRPr lang="ko-KR"/>
              </a:p>
            </c:txPr>
            <c:showVal val="1"/>
          </c:dLbls>
          <c:cat>
            <c:numRef>
              <c:f>Sheet1!$B$8:$B$12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Sheet1!$C$8:$C$12</c:f>
              <c:numCache>
                <c:formatCode>General</c:formatCode>
                <c:ptCount val="5"/>
                <c:pt idx="0">
                  <c:v>4174</c:v>
                </c:pt>
                <c:pt idx="1">
                  <c:v>4003</c:v>
                </c:pt>
                <c:pt idx="2">
                  <c:v>3487</c:v>
                </c:pt>
                <c:pt idx="3">
                  <c:v>3800</c:v>
                </c:pt>
                <c:pt idx="4">
                  <c:v>3550</c:v>
                </c:pt>
              </c:numCache>
            </c:numRef>
          </c:val>
        </c:ser>
        <c:overlap val="100"/>
        <c:axId val="127934464"/>
        <c:axId val="127936000"/>
      </c:barChart>
      <c:catAx>
        <c:axId val="127934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>
                <a:latin typeface="+mn-lt"/>
              </a:defRPr>
            </a:pPr>
            <a:endParaRPr lang="ko-KR"/>
          </a:p>
        </c:txPr>
        <c:crossAx val="127936000"/>
        <c:crosses val="autoZero"/>
        <c:auto val="1"/>
        <c:lblAlgn val="ctr"/>
        <c:lblOffset val="100"/>
      </c:catAx>
      <c:valAx>
        <c:axId val="127936000"/>
        <c:scaling>
          <c:orientation val="minMax"/>
          <c:max val="4500"/>
          <c:min val="3000"/>
        </c:scaling>
        <c:axPos val="l"/>
        <c:numFmt formatCode="#,##0_);\(#,##0\)" sourceLinked="0"/>
        <c:tickLblPos val="nextTo"/>
        <c:txPr>
          <a:bodyPr/>
          <a:lstStyle/>
          <a:p>
            <a:pPr>
              <a:defRPr sz="900" baseline="0">
                <a:latin typeface="+mn-ea"/>
                <a:ea typeface="+mn-ea"/>
              </a:defRPr>
            </a:pPr>
            <a:endParaRPr lang="ko-KR"/>
          </a:p>
        </c:txPr>
        <c:crossAx val="127934464"/>
        <c:crosses val="autoZero"/>
        <c:crossBetween val="between"/>
        <c:majorUnit val="500"/>
      </c:valAx>
    </c:plotArea>
    <c:plotVisOnly val="1"/>
  </c:chart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>
        <c:manualLayout>
          <c:layoutTarget val="inner"/>
          <c:xMode val="edge"/>
          <c:yMode val="edge"/>
          <c:x val="0.10444806346303402"/>
          <c:y val="0.18128243687209408"/>
          <c:w val="0.85824304778101579"/>
          <c:h val="0.63863241385877911"/>
        </c:manualLayout>
      </c:layout>
      <c:barChart>
        <c:barDir val="col"/>
        <c:grouping val="stacked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1.2279618503926901E-3"/>
                  <c:y val="-0.17054007888012462"/>
                </c:manualLayout>
              </c:layout>
              <c:showVal val="1"/>
            </c:dLbl>
            <c:dLbl>
              <c:idx val="1"/>
              <c:layout>
                <c:manualLayout>
                  <c:x val="-1.2279618503926901E-3"/>
                  <c:y val="-0.232394317298078"/>
                </c:manualLayout>
              </c:layout>
              <c:showVal val="1"/>
            </c:dLbl>
            <c:dLbl>
              <c:idx val="2"/>
              <c:layout>
                <c:manualLayout>
                  <c:x val="1.5497743840427987E-3"/>
                  <c:y val="-0.35572535591283538"/>
                </c:manualLayout>
              </c:layout>
              <c:showVal val="1"/>
            </c:dLbl>
            <c:dLbl>
              <c:idx val="3"/>
              <c:layout>
                <c:manualLayout>
                  <c:x val="1.5497743840427987E-3"/>
                  <c:y val="-0.21478863459615627"/>
                </c:manualLayout>
              </c:layout>
              <c:showVal val="1"/>
            </c:dLbl>
            <c:dLbl>
              <c:idx val="4"/>
              <c:layout>
                <c:manualLayout>
                  <c:x val="3.7137967576252287E-3"/>
                  <c:y val="-0.19627035488120384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numRef>
              <c:f>Sheet1!$E$8:$E$12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Sheet1!$F$8:$F$12</c:f>
              <c:numCache>
                <c:formatCode>0.0_ </c:formatCode>
                <c:ptCount val="5"/>
                <c:pt idx="0">
                  <c:v>2</c:v>
                </c:pt>
                <c:pt idx="1">
                  <c:v>3</c:v>
                </c:pt>
                <c:pt idx="2">
                  <c:v>5.9</c:v>
                </c:pt>
                <c:pt idx="3">
                  <c:v>3.5</c:v>
                </c:pt>
                <c:pt idx="4">
                  <c:v>3</c:v>
                </c:pt>
              </c:numCache>
            </c:numRef>
          </c:val>
        </c:ser>
        <c:overlap val="100"/>
        <c:axId val="127963904"/>
        <c:axId val="127965440"/>
      </c:barChart>
      <c:catAx>
        <c:axId val="127963904"/>
        <c:scaling>
          <c:orientation val="minMax"/>
        </c:scaling>
        <c:axPos val="b"/>
        <c:numFmt formatCode="General" sourceLinked="1"/>
        <c:tickLblPos val="nextTo"/>
        <c:crossAx val="127965440"/>
        <c:crosses val="autoZero"/>
        <c:auto val="1"/>
        <c:lblAlgn val="ctr"/>
        <c:lblOffset val="100"/>
      </c:catAx>
      <c:valAx>
        <c:axId val="127965440"/>
        <c:scaling>
          <c:orientation val="minMax"/>
          <c:max val="7"/>
          <c:min val="0"/>
        </c:scaling>
        <c:axPos val="l"/>
        <c:numFmt formatCode="0.0_ " sourceLinked="1"/>
        <c:tickLblPos val="nextTo"/>
        <c:crossAx val="127963904"/>
        <c:crosses val="autoZero"/>
        <c:crossBetween val="between"/>
      </c:valAx>
    </c:plotArea>
    <c:plotVisOnly val="1"/>
  </c:chart>
  <c:txPr>
    <a:bodyPr/>
    <a:lstStyle/>
    <a:p>
      <a:pPr>
        <a:defRPr sz="900"/>
      </a:pPr>
      <a:endParaRPr lang="ko-KR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'공장별-작업'!$O$25</c:f>
              <c:strCache>
                <c:ptCount val="1"/>
                <c:pt idx="0">
                  <c:v>HMD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'공장별-작업'!$N$26:$N$36</c:f>
              <c:numCache>
                <c:formatCode>General</c:formatCode>
                <c:ptCount val="1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</c:numCache>
            </c:numRef>
          </c:cat>
          <c:val>
            <c:numRef>
              <c:f>'공장별-작업'!$O$26:$O$36</c:f>
              <c:numCache>
                <c:formatCode>General</c:formatCode>
                <c:ptCount val="11"/>
                <c:pt idx="0">
                  <c:v>34</c:v>
                </c:pt>
                <c:pt idx="1">
                  <c:v>46</c:v>
                </c:pt>
                <c:pt idx="2">
                  <c:v>61</c:v>
                </c:pt>
                <c:pt idx="3">
                  <c:v>68</c:v>
                </c:pt>
                <c:pt idx="4">
                  <c:v>70</c:v>
                </c:pt>
                <c:pt idx="5">
                  <c:v>61</c:v>
                </c:pt>
                <c:pt idx="6">
                  <c:v>60</c:v>
                </c:pt>
                <c:pt idx="7">
                  <c:v>80</c:v>
                </c:pt>
                <c:pt idx="8">
                  <c:v>74</c:v>
                </c:pt>
                <c:pt idx="9">
                  <c:v>62</c:v>
                </c:pt>
                <c:pt idx="10">
                  <c:v>77</c:v>
                </c:pt>
              </c:numCache>
            </c:numRef>
          </c:val>
        </c:ser>
        <c:ser>
          <c:idx val="1"/>
          <c:order val="1"/>
          <c:tx>
            <c:strRef>
              <c:f>'공장별-작업'!$P$25</c:f>
              <c:strCache>
                <c:ptCount val="1"/>
                <c:pt idx="0">
                  <c:v>HVS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Lbls>
            <c:dLbl>
              <c:idx val="5"/>
              <c:layout>
                <c:manualLayout>
                  <c:x val="1.0540184453227951E-2"/>
                  <c:y val="-3.5366931918656055E-3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7.9051383399209481E-3"/>
                  <c:y val="0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1.0540184453227951E-2"/>
                  <c:y val="-7.0733863837312248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1.5810276679841896E-2"/>
                  <c:y val="-7.0733863837312248E-3"/>
                </c:manualLayout>
              </c:layout>
              <c:dLblPos val="outEnd"/>
              <c:showVal val="1"/>
            </c:dLbl>
            <c:dLbl>
              <c:idx val="10"/>
              <c:layout>
                <c:manualLayout>
                  <c:x val="1.0540184453227951E-2"/>
                  <c:y val="-7.0733863837312248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val>
            <c:numRef>
              <c:f>'공장별-작업'!$P$26:$P$36</c:f>
              <c:numCache>
                <c:formatCode>General</c:formatCode>
                <c:ptCount val="11"/>
                <c:pt idx="5">
                  <c:v>2</c:v>
                </c:pt>
                <c:pt idx="6">
                  <c:v>5</c:v>
                </c:pt>
                <c:pt idx="7">
                  <c:v>9</c:v>
                </c:pt>
                <c:pt idx="8">
                  <c:v>15</c:v>
                </c:pt>
                <c:pt idx="9">
                  <c:v>12</c:v>
                </c:pt>
                <c:pt idx="10">
                  <c:v>8</c:v>
                </c:pt>
              </c:numCache>
            </c:numRef>
          </c:val>
        </c:ser>
        <c:axId val="128053248"/>
        <c:axId val="128054784"/>
      </c:barChart>
      <c:catAx>
        <c:axId val="1280532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0">
                <a:latin typeface="+mn-lt"/>
              </a:defRPr>
            </a:pPr>
            <a:endParaRPr lang="ko-KR"/>
          </a:p>
        </c:txPr>
        <c:crossAx val="128054784"/>
        <c:crosses val="autoZero"/>
        <c:auto val="1"/>
        <c:lblAlgn val="ctr"/>
        <c:lblOffset val="100"/>
      </c:catAx>
      <c:valAx>
        <c:axId val="12805478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900">
                <a:latin typeface="+mn-lt"/>
              </a:defRPr>
            </a:pPr>
            <a:endParaRPr lang="ko-KR"/>
          </a:p>
        </c:txPr>
        <c:crossAx val="1280532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7548719785103239"/>
          <c:y val="1.4125414636468349E-3"/>
          <c:w val="0.26001897606615137"/>
          <c:h val="9.6584506483406732E-2"/>
        </c:manualLayout>
      </c:layout>
      <c:txPr>
        <a:bodyPr/>
        <a:lstStyle/>
        <a:p>
          <a:pPr>
            <a:defRPr b="1">
              <a:latin typeface="+mn-lt"/>
            </a:defRPr>
          </a:pPr>
          <a:endParaRPr lang="ko-KR"/>
        </a:p>
      </c:txPr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06955377973876"/>
          <c:y val="0.18617983418509076"/>
          <c:w val="0.85840065389559983"/>
          <c:h val="0.65624566020442299"/>
        </c:manualLayout>
      </c:layout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strRef>
              <c:f>'Sheet5 (2)'!$A$20:$A$33</c:f>
              <c:strCache>
                <c:ptCount val="14"/>
                <c:pt idx="0">
                  <c:v>'01</c:v>
                </c:pt>
                <c:pt idx="1">
                  <c:v>'02</c:v>
                </c:pt>
                <c:pt idx="2">
                  <c:v>'03</c:v>
                </c:pt>
                <c:pt idx="3">
                  <c:v>'04</c:v>
                </c:pt>
                <c:pt idx="4">
                  <c:v>'05</c:v>
                </c:pt>
                <c:pt idx="5">
                  <c:v>'06</c:v>
                </c:pt>
                <c:pt idx="6">
                  <c:v>'07</c:v>
                </c:pt>
                <c:pt idx="7">
                  <c:v>'08</c:v>
                </c:pt>
                <c:pt idx="8">
                  <c:v>'09</c:v>
                </c:pt>
                <c:pt idx="9">
                  <c:v>'10</c:v>
                </c:pt>
                <c:pt idx="10">
                  <c:v>'11</c:v>
                </c:pt>
                <c:pt idx="11">
                  <c:v>'12</c:v>
                </c:pt>
                <c:pt idx="12">
                  <c:v>'13</c:v>
                </c:pt>
                <c:pt idx="13">
                  <c:v>14</c:v>
                </c:pt>
              </c:strCache>
            </c:strRef>
          </c:cat>
          <c:val>
            <c:numRef>
              <c:f>'Sheet5 (2)'!$B$20:$B$33</c:f>
              <c:numCache>
                <c:formatCode>_-* #,##0.0_-;\-* #,##0.0_-;_-* "-"_-;_-@_-</c:formatCode>
                <c:ptCount val="14"/>
                <c:pt idx="0">
                  <c:v>0.9</c:v>
                </c:pt>
                <c:pt idx="1">
                  <c:v>0.60000000000000064</c:v>
                </c:pt>
                <c:pt idx="2">
                  <c:v>2.4</c:v>
                </c:pt>
                <c:pt idx="3">
                  <c:v>3.4</c:v>
                </c:pt>
                <c:pt idx="4">
                  <c:v>3.2</c:v>
                </c:pt>
                <c:pt idx="5">
                  <c:v>3.7</c:v>
                </c:pt>
                <c:pt idx="6">
                  <c:v>6</c:v>
                </c:pt>
                <c:pt idx="7">
                  <c:v>2.9</c:v>
                </c:pt>
                <c:pt idx="8">
                  <c:v>0.1</c:v>
                </c:pt>
                <c:pt idx="9">
                  <c:v>3.6</c:v>
                </c:pt>
                <c:pt idx="10">
                  <c:v>2</c:v>
                </c:pt>
                <c:pt idx="11">
                  <c:v>2.9</c:v>
                </c:pt>
                <c:pt idx="12">
                  <c:v>5.9</c:v>
                </c:pt>
                <c:pt idx="13">
                  <c:v>1.8</c:v>
                </c:pt>
              </c:numCache>
            </c:numRef>
          </c:val>
        </c:ser>
        <c:axId val="128160896"/>
        <c:axId val="128162432"/>
      </c:barChart>
      <c:catAx>
        <c:axId val="128160896"/>
        <c:scaling>
          <c:orientation val="minMax"/>
        </c:scaling>
        <c:axPos val="b"/>
        <c:tickLblPos val="nextTo"/>
        <c:txPr>
          <a:bodyPr/>
          <a:lstStyle/>
          <a:p>
            <a:pPr>
              <a:defRPr sz="900"/>
            </a:pPr>
            <a:endParaRPr lang="ko-KR"/>
          </a:p>
        </c:txPr>
        <c:crossAx val="128162432"/>
        <c:crosses val="autoZero"/>
        <c:auto val="1"/>
        <c:lblAlgn val="ctr"/>
        <c:lblOffset val="100"/>
      </c:catAx>
      <c:valAx>
        <c:axId val="128162432"/>
        <c:scaling>
          <c:orientation val="minMax"/>
        </c:scaling>
        <c:axPos val="l"/>
        <c:numFmt formatCode="_-* #,##0.0_-;\-* #,##0.0_-;_-* &quot;-&quot;_-;_-@_-" sourceLinked="1"/>
        <c:tickLblPos val="nextTo"/>
        <c:txPr>
          <a:bodyPr/>
          <a:lstStyle/>
          <a:p>
            <a:pPr>
              <a:defRPr sz="900"/>
            </a:pPr>
            <a:endParaRPr lang="ko-KR"/>
          </a:p>
        </c:txPr>
        <c:crossAx val="128160896"/>
        <c:crosses val="autoZero"/>
        <c:crossBetween val="between"/>
      </c:valAx>
    </c:plotArea>
    <c:plotVisOnly val="1"/>
  </c:chart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1400" b="1" i="0" u="none">
                <a:latin typeface="굴림" pitchFamily="50" charset="-127"/>
                <a:ea typeface="굴림" pitchFamily="50" charset="-127"/>
              </a:defRPr>
            </a:pPr>
            <a:r>
              <a:rPr lang="en-US" altLang="en-US" sz="1400" b="1" i="0" u="sng" dirty="0" smtClean="0">
                <a:latin typeface="+mn-ea"/>
                <a:ea typeface="+mn-ea"/>
              </a:rPr>
              <a:t>37K~50K</a:t>
            </a:r>
            <a:r>
              <a:rPr lang="en-US" altLang="en-US" sz="1400" b="1" i="0" u="sng" baseline="0" dirty="0" smtClean="0">
                <a:latin typeface="+mn-ea"/>
                <a:ea typeface="+mn-ea"/>
              </a:rPr>
              <a:t> </a:t>
            </a:r>
            <a:r>
              <a:rPr lang="en-US" altLang="en-US" sz="1400" b="1" i="0" u="sng" dirty="0" smtClean="0">
                <a:latin typeface="+mn-ea"/>
                <a:ea typeface="+mn-ea"/>
              </a:rPr>
              <a:t>PC</a:t>
            </a:r>
            <a:endParaRPr lang="ko-KR" altLang="en-US" sz="1400" b="1" i="0" u="sng" dirty="0">
              <a:latin typeface="+mn-ea"/>
              <a:ea typeface="+mn-ea"/>
            </a:endParaRPr>
          </a:p>
        </c:rich>
      </c:tx>
      <c:layout>
        <c:manualLayout>
          <c:xMode val="edge"/>
          <c:yMode val="edge"/>
          <c:x val="4.0352814828853806E-2"/>
          <c:y val="1.9891580674042905E-4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PC선</c:v>
                </c:pt>
              </c:strCache>
            </c:strRef>
          </c:tx>
          <c:dLbls>
            <c:dLbl>
              <c:idx val="0"/>
              <c:layout>
                <c:manualLayout>
                  <c:x val="-0.15414817743562348"/>
                  <c:y val="4.9616219112909324E-2"/>
                </c:manualLayout>
              </c:layout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showVal val="1"/>
            </c:dLbl>
            <c:dLbl>
              <c:idx val="4"/>
              <c:layout>
                <c:manualLayout>
                  <c:x val="7.2888143147493683E-3"/>
                  <c:y val="8.6878367681368744E-3"/>
                </c:manualLayout>
              </c:layout>
              <c:showVal val="1"/>
            </c:dLbl>
            <c:dLbl>
              <c:idx val="5"/>
              <c:layout>
                <c:manualLayout>
                  <c:x val="4.2206639349441189E-6"/>
                  <c:y val="2.0178313520720168E-2"/>
                </c:manualLayout>
              </c:layout>
              <c:showVal val="1"/>
            </c:dLbl>
            <c:dLbl>
              <c:idx val="6"/>
              <c:layout>
                <c:manualLayout>
                  <c:x val="5.4792386902545289E-3"/>
                  <c:y val="-4.3488223530718913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Sheet1!$A$2:$A$9</c:f>
              <c:strCache>
                <c:ptCount val="8"/>
                <c:pt idx="0">
                  <c:v>HMD</c:v>
                </c:pt>
                <c:pt idx="1">
                  <c:v>SPP</c:v>
                </c:pt>
                <c:pt idx="2">
                  <c:v>Guangzhou</c:v>
                </c:pt>
                <c:pt idx="3">
                  <c:v>STX</c:v>
                </c:pt>
                <c:pt idx="4">
                  <c:v>Sungdong</c:v>
                </c:pt>
                <c:pt idx="5">
                  <c:v>Gen,Dynamic</c:v>
                </c:pt>
                <c:pt idx="6">
                  <c:v>Jiangsu</c:v>
                </c:pt>
                <c:pt idx="7">
                  <c:v>Mics(14 shipyards)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0.44</c:v>
                </c:pt>
                <c:pt idx="1">
                  <c:v>0.15000000000000024</c:v>
                </c:pt>
                <c:pt idx="2">
                  <c:v>7.0000000000000021E-2</c:v>
                </c:pt>
                <c:pt idx="3">
                  <c:v>6.0000000000000032E-2</c:v>
                </c:pt>
                <c:pt idx="4">
                  <c:v>6.0000000000000032E-2</c:v>
                </c:pt>
                <c:pt idx="5">
                  <c:v>3.0000000000000002E-2</c:v>
                </c:pt>
                <c:pt idx="6">
                  <c:v>2.0000000000000011E-2</c:v>
                </c:pt>
                <c:pt idx="7">
                  <c:v>0.17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2655925827363201"/>
          <c:y val="0.15076982626579441"/>
          <c:w val="0.33133382783176762"/>
          <c:h val="0.77546789289547413"/>
        </c:manualLayout>
      </c:layout>
      <c:txPr>
        <a:bodyPr/>
        <a:lstStyle/>
        <a:p>
          <a:pPr>
            <a:defRPr sz="9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1200" u="sng">
                <a:latin typeface="+mn-ea"/>
                <a:ea typeface="+mn-ea"/>
              </a:defRPr>
            </a:pPr>
            <a:r>
              <a:rPr lang="en-US" altLang="en-US" sz="1400" u="sng" dirty="0" smtClean="0">
                <a:latin typeface="+mn-ea"/>
                <a:ea typeface="+mn-ea"/>
              </a:rPr>
              <a:t>20K~40K</a:t>
            </a:r>
            <a:r>
              <a:rPr lang="en-US" altLang="en-US" sz="1400" u="sng" baseline="0" dirty="0" smtClean="0">
                <a:latin typeface="+mn-ea"/>
                <a:ea typeface="+mn-ea"/>
              </a:rPr>
              <a:t> </a:t>
            </a:r>
            <a:r>
              <a:rPr lang="en-US" altLang="en-US" sz="1400" u="sng" dirty="0" smtClean="0">
                <a:latin typeface="+mn-ea"/>
                <a:ea typeface="+mn-ea"/>
              </a:rPr>
              <a:t>LPG</a:t>
            </a:r>
            <a:endParaRPr lang="ko-KR" altLang="en-US" sz="1400" u="sng" dirty="0">
              <a:latin typeface="+mn-ea"/>
              <a:ea typeface="+mn-ea"/>
            </a:endParaRPr>
          </a:p>
        </c:rich>
      </c:tx>
      <c:layout>
        <c:manualLayout>
          <c:xMode val="edge"/>
          <c:yMode val="edge"/>
          <c:x val="0.13981752572154288"/>
          <c:y val="6.1880379304260318E-4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LPG선</c:v>
                </c:pt>
              </c:strCache>
            </c:strRef>
          </c:tx>
          <c:dLbls>
            <c:dLbl>
              <c:idx val="0"/>
              <c:layout>
                <c:manualLayout>
                  <c:x val="-0.12826938074418831"/>
                  <c:y val="8.4232879353274767E-2"/>
                </c:manualLayout>
              </c:layout>
              <c:showVal val="1"/>
            </c:dLbl>
            <c:dLbl>
              <c:idx val="1"/>
              <c:layout>
                <c:manualLayout>
                  <c:x val="2.3545450287658667E-2"/>
                  <c:y val="-0.15555420312775781"/>
                </c:manualLayout>
              </c:layout>
              <c:showVal val="1"/>
            </c:dLbl>
            <c:dLbl>
              <c:idx val="2"/>
              <c:layout>
                <c:manualLayout>
                  <c:x val="0.12246161101925512"/>
                  <c:y val="-3.9661034394871161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Sheet1!$A$2:$A$6</c:f>
              <c:strCache>
                <c:ptCount val="5"/>
                <c:pt idx="0">
                  <c:v>HMD</c:v>
                </c:pt>
                <c:pt idx="1">
                  <c:v>Jiangnan</c:v>
                </c:pt>
                <c:pt idx="2">
                  <c:v>Sinopacific</c:v>
                </c:pt>
                <c:pt idx="3">
                  <c:v>HHIC-Phil</c:v>
                </c:pt>
                <c:pt idx="4">
                  <c:v>STX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0.41000000000000031</c:v>
                </c:pt>
                <c:pt idx="1">
                  <c:v>0.23</c:v>
                </c:pt>
                <c:pt idx="2">
                  <c:v>0.16</c:v>
                </c:pt>
                <c:pt idx="3">
                  <c:v>0.14000000000000001</c:v>
                </c:pt>
                <c:pt idx="4">
                  <c:v>0.05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93019076311825"/>
          <c:y val="0.32531638641458394"/>
          <c:w val="0.22845010685087291"/>
          <c:h val="0.4385889312952192"/>
        </c:manualLayout>
      </c:layout>
      <c:txPr>
        <a:bodyPr/>
        <a:lstStyle/>
        <a:p>
          <a:pPr>
            <a:defRPr sz="9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noFill/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6.1687927502094876E-2"/>
          <c:y val="6.7243872544627672E-2"/>
          <c:w val="0.8907005940046987"/>
          <c:h val="0.73896963957410411"/>
        </c:manualLayout>
      </c:layout>
      <c:lineChart>
        <c:grouping val="standard"/>
        <c:ser>
          <c:idx val="1"/>
          <c:order val="1"/>
          <c:tx>
            <c:strRef>
              <c:f>PC!$D$3</c:f>
              <c:strCache>
                <c:ptCount val="1"/>
                <c:pt idx="0">
                  <c:v>Currency
(KRW)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2.7694348505085151E-2"/>
                  <c:y val="-3.8133901038022812E-2"/>
                </c:manualLayout>
              </c:layout>
              <c:showVal val="1"/>
            </c:dLbl>
            <c:dLbl>
              <c:idx val="5"/>
              <c:layout>
                <c:manualLayout>
                  <c:x val="-3.2067140374308974E-2"/>
                  <c:y val="-2.6217056963640687E-2"/>
                </c:manualLayout>
              </c:layout>
              <c:showVal val="1"/>
            </c:dLbl>
            <c:dLbl>
              <c:idx val="11"/>
              <c:layout>
                <c:manualLayout>
                  <c:x val="-3.49823349537913E-2"/>
                  <c:y val="-4.1035563949684613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PC!$D$4:$D$16</c:f>
              <c:numCache>
                <c:formatCode>_-* #,##0_-;\-* #,##0_-;_-* "-"_-;_-@_-</c:formatCode>
                <c:ptCount val="13"/>
                <c:pt idx="0">
                  <c:v>1197.8</c:v>
                </c:pt>
                <c:pt idx="1">
                  <c:v>1043.8</c:v>
                </c:pt>
                <c:pt idx="2">
                  <c:v>1013</c:v>
                </c:pt>
                <c:pt idx="3">
                  <c:v>929.6</c:v>
                </c:pt>
                <c:pt idx="4">
                  <c:v>938.2</c:v>
                </c:pt>
                <c:pt idx="5">
                  <c:v>1257.5</c:v>
                </c:pt>
                <c:pt idx="6">
                  <c:v>1167.5999999999999</c:v>
                </c:pt>
                <c:pt idx="7">
                  <c:v>1138.9000000000001</c:v>
                </c:pt>
                <c:pt idx="8">
                  <c:v>1153.3</c:v>
                </c:pt>
                <c:pt idx="9">
                  <c:v>1071.0999999999999</c:v>
                </c:pt>
                <c:pt idx="10">
                  <c:v>1055.3</c:v>
                </c:pt>
                <c:pt idx="11">
                  <c:v>1099.2</c:v>
                </c:pt>
                <c:pt idx="12">
                  <c:v>1083.4000000000001</c:v>
                </c:pt>
              </c:numCache>
            </c:numRef>
          </c:val>
        </c:ser>
        <c:ser>
          <c:idx val="4"/>
          <c:order val="4"/>
          <c:tx>
            <c:strRef>
              <c:f>PC!$G$3</c:f>
              <c:strCache>
                <c:ptCount val="1"/>
                <c:pt idx="0">
                  <c:v>Steel plate
(\ 1,000/TON)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2.4779153925602176E-2"/>
                  <c:y val="-2.9341801528225291E-2"/>
                </c:manualLayout>
              </c:layout>
              <c:showVal val="1"/>
            </c:dLbl>
            <c:dLbl>
              <c:idx val="6"/>
              <c:layout>
                <c:manualLayout>
                  <c:x val="-3.49823349537913E-2"/>
                  <c:y val="-3.7305033740212441E-2"/>
                </c:manualLayout>
              </c:layout>
              <c:showVal val="1"/>
            </c:dLbl>
            <c:dLbl>
              <c:idx val="8"/>
              <c:layout>
                <c:manualLayout>
                  <c:x val="-2.1863959346119611E-2"/>
                  <c:y val="-2.1450319333887823E-2"/>
                </c:manualLayout>
              </c:layout>
              <c:showVal val="1"/>
            </c:dLbl>
            <c:dLbl>
              <c:idx val="11"/>
              <c:layout>
                <c:manualLayout>
                  <c:x val="-2.769434850508486E-2"/>
                  <c:y val="-3.1640204228515732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PC!$G$4:$G$16</c:f>
              <c:numCache>
                <c:formatCode>General</c:formatCode>
                <c:ptCount val="13"/>
                <c:pt idx="0">
                  <c:v>410</c:v>
                </c:pt>
                <c:pt idx="1">
                  <c:v>570</c:v>
                </c:pt>
                <c:pt idx="2">
                  <c:v>720</c:v>
                </c:pt>
                <c:pt idx="3">
                  <c:v>630</c:v>
                </c:pt>
                <c:pt idx="4" formatCode="_-* #,##0_-;\-* #,##0_-;_-* &quot;-&quot;_-;_-@_-">
                  <c:v>662</c:v>
                </c:pt>
                <c:pt idx="5" formatCode="_-* #,##0_-;\-* #,##0_-;_-* &quot;-&quot;_-;_-@_-">
                  <c:v>986</c:v>
                </c:pt>
                <c:pt idx="6" formatCode="_-* #,##0_-;\-* #,##0_-;_-* &quot;-&quot;_-;_-@_-">
                  <c:v>1111</c:v>
                </c:pt>
                <c:pt idx="7" formatCode="_-* #,##0_-;\-* #,##0_-;_-* &quot;-&quot;_-;_-@_-">
                  <c:v>868</c:v>
                </c:pt>
                <c:pt idx="8" formatCode="_-* #,##0_-;\-* #,##0_-;_-* &quot;-&quot;_-;_-@_-">
                  <c:v>978</c:v>
                </c:pt>
                <c:pt idx="9" formatCode="_-* #,##0_-;\-* #,##0_-;_-* &quot;-&quot;_-;_-@_-">
                  <c:v>882</c:v>
                </c:pt>
                <c:pt idx="10" formatCode="_-* #,##0_-;\-* #,##0_-;_-* &quot;-&quot;_-;_-@_-">
                  <c:v>779</c:v>
                </c:pt>
                <c:pt idx="11" formatCode="_-* #,##0_-;\-* #,##0_-;_-* &quot;-&quot;_-;_-@_-">
                  <c:v>712</c:v>
                </c:pt>
                <c:pt idx="12" formatCode="_-* #,##0_-;\-* #,##0_-;_-* &quot;-&quot;_-;_-@_-">
                  <c:v>712</c:v>
                </c:pt>
              </c:numCache>
            </c:numRef>
          </c:val>
        </c:ser>
        <c:marker val="1"/>
        <c:axId val="129237376"/>
        <c:axId val="129238912"/>
      </c:lineChart>
      <c:lineChart>
        <c:grouping val="standard"/>
        <c:ser>
          <c:idx val="0"/>
          <c:order val="0"/>
          <c:tx>
            <c:strRef>
              <c:f>PC!$C$3</c:f>
              <c:strCache>
                <c:ptCount val="1"/>
                <c:pt idx="0">
                  <c:v>PC Tanker
(million)</c:v>
                </c:pt>
              </c:strCache>
            </c:strRef>
          </c:tx>
          <c:spPr>
            <a:ln>
              <a:solidFill>
                <a:schemeClr val="tx1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1660778317930493E-2"/>
                  <c:y val="2.7665771341310659E-2"/>
                </c:manualLayout>
              </c:layout>
              <c:showVal val="1"/>
            </c:dLbl>
            <c:dLbl>
              <c:idx val="1"/>
              <c:layout>
                <c:manualLayout>
                  <c:x val="-1.8948764766637163E-2"/>
                  <c:y val="-2.6217056963640687E-2"/>
                </c:manualLayout>
              </c:layout>
              <c:showVal val="1"/>
            </c:dLbl>
            <c:dLbl>
              <c:idx val="2"/>
              <c:layout>
                <c:manualLayout>
                  <c:x val="1.4575972897412795E-3"/>
                  <c:y val="-3.1123992758974577E-2"/>
                </c:manualLayout>
              </c:layout>
              <c:showVal val="1"/>
            </c:dLbl>
            <c:dLbl>
              <c:idx val="3"/>
              <c:layout>
                <c:manualLayout>
                  <c:x val="-1.457597289741304E-3"/>
                  <c:y val="-2.7665771341310659E-2"/>
                </c:manualLayout>
              </c:layout>
              <c:showVal val="1"/>
            </c:dLbl>
            <c:dLbl>
              <c:idx val="4"/>
              <c:layout>
                <c:manualLayout>
                  <c:x val="-7.2879864487065214E-3"/>
                  <c:y val="-3.8040435594302174E-2"/>
                </c:manualLayout>
              </c:layout>
              <c:showVal val="1"/>
            </c:dLbl>
            <c:dLbl>
              <c:idx val="5"/>
              <c:layout>
                <c:manualLayout>
                  <c:x val="-2.1863959346119528E-2"/>
                  <c:y val="-2.3746435581231708E-2"/>
                </c:manualLayout>
              </c:layout>
              <c:showVal val="1"/>
            </c:dLbl>
            <c:dLbl>
              <c:idx val="7"/>
              <c:layout>
                <c:manualLayout>
                  <c:x val="-2.1863959346119597E-2"/>
                  <c:y val="-3.8040435594302174E-2"/>
                </c:manualLayout>
              </c:layout>
              <c:showVal val="1"/>
            </c:dLbl>
            <c:dLbl>
              <c:idx val="8"/>
              <c:layout>
                <c:manualLayout>
                  <c:x val="-2.769434850508486E-2"/>
                  <c:y val="-4.2199559526065716E-2"/>
                </c:manualLayout>
              </c:layout>
              <c:showVal val="1"/>
            </c:dLbl>
            <c:dLbl>
              <c:idx val="9"/>
              <c:layout>
                <c:manualLayout>
                  <c:x val="-1.6033570187154365E-2"/>
                  <c:y val="-4.1498657011965992E-2"/>
                </c:manualLayout>
              </c:layout>
              <c:showVal val="1"/>
            </c:dLbl>
            <c:dLbl>
              <c:idx val="10"/>
              <c:layout>
                <c:manualLayout>
                  <c:x val="-2.1863959346119597E-2"/>
                  <c:y val="-3.1123992758974633E-2"/>
                </c:manualLayout>
              </c:layout>
              <c:showVal val="1"/>
            </c:dLbl>
            <c:dLbl>
              <c:idx val="11"/>
              <c:layout>
                <c:manualLayout>
                  <c:x val="-2.6236751215343471E-2"/>
                  <c:y val="3.8452551165812497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PC!$C$4:$C$16</c:f>
              <c:numCache>
                <c:formatCode>General</c:formatCode>
                <c:ptCount val="13"/>
                <c:pt idx="0">
                  <c:v>29</c:v>
                </c:pt>
                <c:pt idx="1">
                  <c:v>34</c:v>
                </c:pt>
                <c:pt idx="2">
                  <c:v>42</c:v>
                </c:pt>
                <c:pt idx="3">
                  <c:v>46</c:v>
                </c:pt>
                <c:pt idx="4">
                  <c:v>48</c:v>
                </c:pt>
                <c:pt idx="5" formatCode="_-* #,##0_-;\-* #,##0_-;_-* &quot;-&quot;_-;_-@_-">
                  <c:v>50</c:v>
                </c:pt>
                <c:pt idx="7" formatCode="_-* #,##0_-;\-* #,##0_-;_-* &quot;-&quot;_-;_-@_-">
                  <c:v>34</c:v>
                </c:pt>
                <c:pt idx="8" formatCode="_-* #,##0_-;\-* #,##0_-;_-* &quot;-&quot;_-;_-@_-">
                  <c:v>37</c:v>
                </c:pt>
                <c:pt idx="9" formatCode="_-* #,##0_-;\-* #,##0_-;_-* &quot;-&quot;_-;_-@_-">
                  <c:v>30</c:v>
                </c:pt>
                <c:pt idx="10" formatCode="_-* #,##0_-;\-* #,##0_-;_-* &quot;-&quot;_-;_-@_-">
                  <c:v>32</c:v>
                </c:pt>
                <c:pt idx="11" formatCode="_-* #,##0_-;\-* #,##0_-;_-* &quot;-&quot;_-;_-@_-">
                  <c:v>33</c:v>
                </c:pt>
              </c:numCache>
            </c:numRef>
          </c:val>
        </c:ser>
        <c:ser>
          <c:idx val="2"/>
          <c:order val="2"/>
          <c:tx>
            <c:strRef>
              <c:f>PC!$E$3</c:f>
              <c:strCache>
                <c:ptCount val="1"/>
                <c:pt idx="0">
                  <c:v>WTI
($)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8948764766637163E-2"/>
                  <c:y val="-3.5750532223146392E-2"/>
                </c:manualLayout>
              </c:layout>
              <c:showVal val="1"/>
            </c:dLbl>
            <c:dLbl>
              <c:idx val="4"/>
              <c:layout>
                <c:manualLayout>
                  <c:x val="-2.0406362056378483E-2"/>
                  <c:y val="-2.145031933388782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1" dirty="0" smtClean="0"/>
                      <a:t>9</a:t>
                    </a:r>
                    <a:r>
                      <a:rPr lang="en-US" altLang="en-US" dirty="0" smtClean="0"/>
                      <a:t>6</a:t>
                    </a:r>
                    <a:endParaRPr lang="en-US" alt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-2.0406362056378212E-2"/>
                  <c:y val="4.0345825772444999E-2"/>
                </c:manualLayout>
              </c:layout>
              <c:showVal val="1"/>
            </c:dLbl>
            <c:dLbl>
              <c:idx val="8"/>
              <c:layout>
                <c:manualLayout>
                  <c:x val="-2.1863959346119611E-2"/>
                  <c:y val="-2.8600425778517204E-2"/>
                </c:manualLayout>
              </c:layout>
              <c:showVal val="1"/>
            </c:dLbl>
            <c:dLbl>
              <c:idx val="10"/>
              <c:layout>
                <c:manualLayout>
                  <c:x val="-2.4779153925602201E-2"/>
                  <c:y val="-3.0983794593393652E-2"/>
                </c:manualLayout>
              </c:layout>
              <c:showVal val="1"/>
            </c:dLbl>
            <c:dLbl>
              <c:idx val="11"/>
              <c:layout>
                <c:manualLayout>
                  <c:x val="-1.749116747689565E-2"/>
                  <c:y val="-3.48182931365114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PC!$E$4:$E$16</c:f>
              <c:numCache>
                <c:formatCode>0_ </c:formatCode>
                <c:ptCount val="13"/>
                <c:pt idx="0">
                  <c:v>32.520000000000003</c:v>
                </c:pt>
                <c:pt idx="1">
                  <c:v>43.449999999999996</c:v>
                </c:pt>
                <c:pt idx="2">
                  <c:v>61.04</c:v>
                </c:pt>
                <c:pt idx="3">
                  <c:v>61.05</c:v>
                </c:pt>
                <c:pt idx="4" formatCode="General">
                  <c:v>95.98</c:v>
                </c:pt>
                <c:pt idx="5" formatCode="0;_ࣿ">
                  <c:v>44.6</c:v>
                </c:pt>
                <c:pt idx="6" formatCode="0;_ࣿ">
                  <c:v>79.36</c:v>
                </c:pt>
                <c:pt idx="7" formatCode="0;_ࣿ">
                  <c:v>91.38</c:v>
                </c:pt>
                <c:pt idx="8" formatCode="0;_ࣿ">
                  <c:v>98.83</c:v>
                </c:pt>
                <c:pt idx="9" formatCode="0;_ࣿ">
                  <c:v>93.11999999999999</c:v>
                </c:pt>
                <c:pt idx="10" formatCode="0;_ࣿ">
                  <c:v>98.42</c:v>
                </c:pt>
                <c:pt idx="11" formatCode="0;_ࣿ">
                  <c:v>53.27</c:v>
                </c:pt>
                <c:pt idx="12" formatCode="0;_ࣿ">
                  <c:v>47.78</c:v>
                </c:pt>
              </c:numCache>
            </c:numRef>
          </c:val>
        </c:ser>
        <c:ser>
          <c:idx val="3"/>
          <c:order val="3"/>
          <c:tx>
            <c:strRef>
              <c:f>PC!$F$3</c:f>
              <c:strCache>
                <c:ptCount val="1"/>
                <c:pt idx="0">
                  <c:v>o/p margin
(%)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6033570187154358E-2"/>
                  <c:y val="-2.2297831105185788E-2"/>
                </c:manualLayout>
              </c:layout>
              <c:showVal val="1"/>
            </c:dLbl>
            <c:dLbl>
              <c:idx val="7"/>
              <c:layout>
                <c:manualLayout>
                  <c:x val="-1.6033570187154407E-2"/>
                  <c:y val="-1.9605124520214689E-2"/>
                </c:manualLayout>
              </c:layout>
              <c:showVal val="1"/>
            </c:dLbl>
            <c:dLbl>
              <c:idx val="8"/>
              <c:layout>
                <c:manualLayout>
                  <c:x val="-1.4575972897413041E-2"/>
                  <c:y val="-2.8600425778517204E-2"/>
                </c:manualLayout>
              </c:layout>
              <c:showVal val="1"/>
            </c:dLbl>
            <c:dLbl>
              <c:idx val="10"/>
              <c:layout>
                <c:manualLayout>
                  <c:x val="-5.830389158965216E-3"/>
                  <c:y val="-8.2901416750795801E-4"/>
                </c:manualLayout>
              </c:layout>
              <c:showVal val="1"/>
            </c:dLbl>
            <c:dLbl>
              <c:idx val="11"/>
              <c:layout>
                <c:manualLayout>
                  <c:x val="-2.6236751215343471E-2"/>
                  <c:y val="-2.6838805350130206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PC!$F$4:$F$16</c:f>
              <c:numCache>
                <c:formatCode>0;_ࣿ</c:formatCode>
                <c:ptCount val="13"/>
                <c:pt idx="0">
                  <c:v>5.6</c:v>
                </c:pt>
                <c:pt idx="1">
                  <c:v>9.1</c:v>
                </c:pt>
                <c:pt idx="2">
                  <c:v>7.24</c:v>
                </c:pt>
                <c:pt idx="3">
                  <c:v>9.4</c:v>
                </c:pt>
                <c:pt idx="4">
                  <c:v>12.7</c:v>
                </c:pt>
                <c:pt idx="5">
                  <c:v>14</c:v>
                </c:pt>
                <c:pt idx="6">
                  <c:v>10.43</c:v>
                </c:pt>
                <c:pt idx="7">
                  <c:v>15</c:v>
                </c:pt>
                <c:pt idx="8">
                  <c:v>9</c:v>
                </c:pt>
                <c:pt idx="9">
                  <c:v>3</c:v>
                </c:pt>
                <c:pt idx="10" formatCode="@">
                  <c:v>-6</c:v>
                </c:pt>
                <c:pt idx="11" formatCode="@">
                  <c:v>-24.7</c:v>
                </c:pt>
              </c:numCache>
            </c:numRef>
          </c:val>
        </c:ser>
        <c:ser>
          <c:idx val="5"/>
          <c:order val="5"/>
          <c:tx>
            <c:strRef>
              <c:f>PC!$H$3</c:f>
              <c:strCache>
                <c:ptCount val="1"/>
                <c:pt idx="0">
                  <c:v>GDP growth
       (%)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8948764766637163E-2"/>
                  <c:y val="3.0983794593393652E-2"/>
                </c:manualLayout>
              </c:layout>
              <c:showVal val="1"/>
            </c:dLbl>
            <c:dLbl>
              <c:idx val="8"/>
              <c:layout>
                <c:manualLayout>
                  <c:x val="-2.1863959346119611E-2"/>
                  <c:y val="2.1450319333887913E-2"/>
                </c:manualLayout>
              </c:layout>
              <c:showVal val="1"/>
            </c:dLbl>
            <c:dLbl>
              <c:idx val="11"/>
              <c:layout>
                <c:manualLayout>
                  <c:x val="-1.8948764766636983E-2"/>
                  <c:y val="2.5284328311347051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PC!$H$4:$H$16</c:f>
              <c:numCache>
                <c:formatCode>General</c:formatCode>
                <c:ptCount val="13"/>
                <c:pt idx="0">
                  <c:v>3.8</c:v>
                </c:pt>
                <c:pt idx="1">
                  <c:v>5.0999999999999996</c:v>
                </c:pt>
                <c:pt idx="2">
                  <c:v>4.9000000000000004</c:v>
                </c:pt>
                <c:pt idx="3">
                  <c:v>5.2</c:v>
                </c:pt>
                <c:pt idx="4">
                  <c:v>5.3</c:v>
                </c:pt>
                <c:pt idx="5">
                  <c:v>2.7</c:v>
                </c:pt>
                <c:pt idx="6">
                  <c:v>-0.4</c:v>
                </c:pt>
                <c:pt idx="7">
                  <c:v>5.2</c:v>
                </c:pt>
                <c:pt idx="8">
                  <c:v>3.9</c:v>
                </c:pt>
                <c:pt idx="9">
                  <c:v>3.2</c:v>
                </c:pt>
                <c:pt idx="10">
                  <c:v>2.9</c:v>
                </c:pt>
                <c:pt idx="11">
                  <c:v>3.6</c:v>
                </c:pt>
              </c:numCache>
            </c:numRef>
          </c:val>
        </c:ser>
        <c:marker val="1"/>
        <c:axId val="129242240"/>
        <c:axId val="129240448"/>
      </c:lineChart>
      <c:catAx>
        <c:axId val="129237376"/>
        <c:scaling>
          <c:orientation val="minMax"/>
        </c:scaling>
        <c:axPos val="b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9238912"/>
        <c:crosses val="autoZero"/>
        <c:auto val="1"/>
        <c:lblAlgn val="ctr"/>
        <c:lblOffset val="100"/>
      </c:catAx>
      <c:valAx>
        <c:axId val="129238912"/>
        <c:scaling>
          <c:orientation val="minMax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9237376"/>
        <c:crosses val="autoZero"/>
        <c:crossBetween val="midCat"/>
      </c:valAx>
      <c:valAx>
        <c:axId val="129240448"/>
        <c:scaling>
          <c:orientation val="minMax"/>
        </c:scaling>
        <c:axPos val="r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9242240"/>
        <c:crosses val="max"/>
        <c:crossBetween val="between"/>
        <c:majorUnit val="10"/>
      </c:valAx>
      <c:catAx>
        <c:axId val="129242240"/>
        <c:scaling>
          <c:orientation val="minMax"/>
        </c:scaling>
        <c:delete val="1"/>
        <c:axPos val="b"/>
        <c:tickLblPos val="none"/>
        <c:crossAx val="129240448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0.17342377781901888"/>
          <c:y val="0.88962695901172251"/>
          <c:w val="0.6560676389414446"/>
          <c:h val="9.3305044959163044E-2"/>
        </c:manualLayout>
      </c:layout>
      <c:txPr>
        <a:bodyPr/>
        <a:lstStyle/>
        <a:p>
          <a:pPr>
            <a:defRPr sz="900" b="1"/>
          </a:pPr>
          <a:endParaRPr lang="ko-KR"/>
        </a:p>
      </c:txPr>
    </c:legend>
    <c:plotVisOnly val="1"/>
  </c:chart>
  <c:txPr>
    <a:bodyPr/>
    <a:lstStyle/>
    <a:p>
      <a:pPr>
        <a:defRPr>
          <a:latin typeface="굴림" pitchFamily="50" charset="-127"/>
          <a:ea typeface="굴림" pitchFamily="50" charset="-127"/>
        </a:defRPr>
      </a:pPr>
      <a:endParaRPr lang="ko-KR"/>
    </a:p>
  </c:txPr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-0.24215567609085867"/>
                  <c:y val="-1.3446283746250441E-2"/>
                </c:manualLayout>
              </c:layout>
              <c:showVal val="1"/>
            </c:dLbl>
            <c:dLbl>
              <c:idx val="1"/>
              <c:layout>
                <c:manualLayout>
                  <c:x val="0.18259723013325174"/>
                  <c:y val="-7.325213865126097E-2"/>
                </c:manualLayout>
              </c:layout>
              <c:showVal val="1"/>
            </c:dLbl>
            <c:dLbl>
              <c:idx val="2"/>
              <c:layout>
                <c:manualLayout>
                  <c:x val="0.1254209925607567"/>
                  <c:y val="0.14156121542050884"/>
                </c:manualLayout>
              </c:layout>
              <c:showVal val="1"/>
            </c:dLbl>
            <c:dLbl>
              <c:idx val="3"/>
              <c:layout>
                <c:manualLayout>
                  <c:x val="4.8137707988124834E-2"/>
                  <c:y val="0.11816742584157316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HMD</c:v>
                </c:pt>
                <c:pt idx="1">
                  <c:v>Vinashin</c:v>
                </c:pt>
                <c:pt idx="2">
                  <c:v>HHI</c:v>
                </c:pt>
                <c:pt idx="3">
                  <c:v>HEC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0.30000000000000032</c:v>
                </c:pt>
                <c:pt idx="2">
                  <c:v>0.1</c:v>
                </c:pt>
                <c:pt idx="3">
                  <c:v>0.05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0.17231217420947254"/>
          <c:y val="0.90064437284746135"/>
          <c:w val="0.64167518900165699"/>
          <c:h val="7.8191312076435954E-2"/>
        </c:manualLayout>
      </c:layout>
      <c:txPr>
        <a:bodyPr/>
        <a:lstStyle/>
        <a:p>
          <a:pPr>
            <a:defRPr sz="11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4385599667669779"/>
          <c:y val="0.13009506229726794"/>
          <c:w val="0.82802715962316664"/>
          <c:h val="0.7533268267350139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_-* #,##0_-;\-* #,##0_-;_-* "-"_-;_-@_-</c:formatCode>
                <c:ptCount val="5"/>
                <c:pt idx="0">
                  <c:v>298632</c:v>
                </c:pt>
                <c:pt idx="1">
                  <c:v>482132</c:v>
                </c:pt>
                <c:pt idx="2">
                  <c:v>431530</c:v>
                </c:pt>
                <c:pt idx="3">
                  <c:v>194036</c:v>
                </c:pt>
                <c:pt idx="4">
                  <c:v>384075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dLbls>
            <c:dLbl>
              <c:idx val="0"/>
              <c:layout>
                <c:manualLayout>
                  <c:x val="-8.6822711706496542E-3"/>
                  <c:y val="1.6245880087397788E-2"/>
                </c:manualLayout>
              </c:layout>
              <c:showVal val="1"/>
            </c:dLbl>
            <c:dLbl>
              <c:idx val="2"/>
              <c:layout>
                <c:manualLayout>
                  <c:x val="-9.5820249991716948E-3"/>
                  <c:y val="0.12314504737568922"/>
                </c:manualLayout>
              </c:layout>
              <c:showVal val="1"/>
            </c:dLbl>
            <c:dLbl>
              <c:idx val="3"/>
              <c:layout>
                <c:manualLayout>
                  <c:x val="-8.8334483303025273E-3"/>
                  <c:y val="0.15869263880240803"/>
                </c:manualLayout>
              </c:layout>
              <c:showVal val="1"/>
            </c:dLbl>
            <c:dLbl>
              <c:idx val="4"/>
              <c:layout>
                <c:manualLayout>
                  <c:x val="-4.6412971658120177E-3"/>
                  <c:y val="0.21738702159708412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_-* #,##0_-;\-* #,##0_-;_-* "-"_-;_-@_-</c:formatCode>
                <c:ptCount val="5"/>
                <c:pt idx="0">
                  <c:v>62840</c:v>
                </c:pt>
                <c:pt idx="1">
                  <c:v>7171</c:v>
                </c:pt>
                <c:pt idx="2">
                  <c:v>-18631</c:v>
                </c:pt>
                <c:pt idx="3">
                  <c:v>-56469</c:v>
                </c:pt>
                <c:pt idx="4">
                  <c:v>-121860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dLbls>
            <c:dLbl>
              <c:idx val="0"/>
              <c:layout>
                <c:manualLayout>
                  <c:x val="8.4447244653128185E-3"/>
                  <c:y val="2.0518222842964614E-2"/>
                </c:manualLayout>
              </c:layout>
              <c:showVal val="1"/>
            </c:dLbl>
            <c:dLbl>
              <c:idx val="1"/>
              <c:layout>
                <c:manualLayout>
                  <c:x val="8.3733386348885715E-3"/>
                  <c:y val="7.0147244621398814E-4"/>
                </c:manualLayout>
              </c:layout>
              <c:showVal val="1"/>
            </c:dLbl>
            <c:dLbl>
              <c:idx val="2"/>
              <c:layout>
                <c:manualLayout>
                  <c:x val="1.2611050039274388E-2"/>
                  <c:y val="0.12314555488666674"/>
                </c:manualLayout>
              </c:layout>
              <c:showVal val="1"/>
            </c:dLbl>
            <c:dLbl>
              <c:idx val="3"/>
              <c:layout>
                <c:manualLayout>
                  <c:x val="1.3830456460003481E-2"/>
                  <c:y val="0.15566616629160074"/>
                </c:manualLayout>
              </c:layout>
              <c:showVal val="1"/>
            </c:dLbl>
            <c:dLbl>
              <c:idx val="4"/>
              <c:layout>
                <c:manualLayout>
                  <c:x val="2.7847782994872016E-2"/>
                  <c:y val="0.20508283317357504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_-* #,##0_-;\-* #,##0_-;_-* "-"_-;_-@_-</c:formatCode>
                <c:ptCount val="5"/>
                <c:pt idx="0">
                  <c:v>66255</c:v>
                </c:pt>
                <c:pt idx="1">
                  <c:v>3959</c:v>
                </c:pt>
                <c:pt idx="2">
                  <c:v>-17631</c:v>
                </c:pt>
                <c:pt idx="3">
                  <c:v>-54628</c:v>
                </c:pt>
                <c:pt idx="4">
                  <c:v>-109045</c:v>
                </c:pt>
              </c:numCache>
            </c:numRef>
          </c:val>
        </c:ser>
        <c:axId val="129578112"/>
        <c:axId val="129579648"/>
      </c:barChart>
      <c:dateAx>
        <c:axId val="1295781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9579648"/>
        <c:crosses val="autoZero"/>
        <c:lblOffset val="100"/>
        <c:baseTimeUnit val="days"/>
      </c:dateAx>
      <c:valAx>
        <c:axId val="129579648"/>
        <c:scaling>
          <c:orientation val="minMax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29578112"/>
        <c:crosses val="autoZero"/>
        <c:crossBetween val="between"/>
      </c:valAx>
    </c:plotArea>
    <c:legend>
      <c:legendPos val="b"/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0.11765</cdr:y>
    </cdr:from>
    <cdr:to>
      <cdr:x>0.36842</cdr:x>
      <cdr:y>0.16596</cdr:y>
    </cdr:to>
    <cdr:sp macro="" textlink="">
      <cdr:nvSpPr>
        <cdr:cNvPr id="3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576078"/>
          <a:ext cx="1512168" cy="236552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anchor="ctr">
          <a:noAutofit/>
        </a:bodyPr>
        <a:lstStyle xmlns:a="http://schemas.openxmlformats.org/drawingml/2006/main">
          <a:lvl1pPr algn="l" rtl="0" eaLnBrk="1" latinLnBrk="1" hangingPunct="1">
            <a:spcBef>
              <a:spcPct val="0"/>
            </a:spcBef>
            <a:buNone/>
            <a:defRPr kumimoji="0" sz="4400" kern="1200">
              <a:solidFill>
                <a:srgbClr val="775F55"/>
              </a:solidFill>
              <a:latin typeface="Tw Cen MT"/>
            </a:defRPr>
          </a:lvl1pPr>
        </a:lstStyle>
        <a:p xmlns:a="http://schemas.openxmlformats.org/drawingml/2006/main">
          <a:r>
            <a:rPr lang="en-US" altLang="ko-KR" sz="900" b="1" dirty="0" smtClean="0">
              <a:solidFill>
                <a:schemeClr val="tx1"/>
              </a:solidFill>
              <a:latin typeface="+mn-ea"/>
            </a:rPr>
            <a:t>(Unit : KRW </a:t>
          </a:r>
          <a:r>
            <a:rPr lang="en-US" altLang="ko-KR" sz="900" b="1" dirty="0" err="1" smtClean="0">
              <a:solidFill>
                <a:schemeClr val="tx1"/>
              </a:solidFill>
              <a:latin typeface="+mn-ea"/>
            </a:rPr>
            <a:t>Bil</a:t>
          </a:r>
          <a:r>
            <a:rPr lang="en-US" altLang="ko-KR" sz="900" b="1" dirty="0" smtClean="0">
              <a:solidFill>
                <a:schemeClr val="tx1"/>
              </a:solidFill>
              <a:latin typeface="+mn-ea"/>
            </a:rPr>
            <a:t>)</a:t>
          </a:r>
          <a:endParaRPr lang="ko-KR" altLang="en-US" sz="900" b="1" dirty="0">
            <a:solidFill>
              <a:schemeClr val="tx1"/>
            </a:solidFill>
            <a:latin typeface="+mn-ea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0.03209</cdr:x>
      <cdr:y>0.03226</cdr:y>
    </cdr:from>
    <cdr:to>
      <cdr:x>0.30484</cdr:x>
      <cdr:y>0.09677</cdr:y>
    </cdr:to>
    <cdr:sp macro="" textlink="">
      <cdr:nvSpPr>
        <cdr:cNvPr id="2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144016" y="144016"/>
          <a:ext cx="1224146" cy="288004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anchor="ctr">
          <a:no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(</a:t>
          </a:r>
          <a:r>
            <a:rPr lang="en-US" altLang="ko-KR" sz="900" b="1" dirty="0" smtClean="0">
              <a:latin typeface="+mn-ea"/>
            </a:rPr>
            <a:t>Unit </a:t>
          </a:r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: KRW </a:t>
          </a:r>
          <a:r>
            <a:rPr lang="en-US" altLang="ko-KR" sz="900" b="1" dirty="0" err="1" smtClean="0">
              <a:solidFill>
                <a:sysClr val="windowText" lastClr="000000"/>
              </a:solidFill>
              <a:latin typeface="+mn-ea"/>
            </a:rPr>
            <a:t>Bil</a:t>
          </a:r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)</a:t>
          </a:r>
          <a:endParaRPr lang="ko-KR" altLang="en-US" sz="900" b="1" dirty="0">
            <a:solidFill>
              <a:sysClr val="windowText" lastClr="000000"/>
            </a:solidFill>
            <a:latin typeface="+mn-ea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0.64151</cdr:x>
      <cdr:y>0.03704</cdr:y>
    </cdr:from>
    <cdr:to>
      <cdr:x>1</cdr:x>
      <cdr:y>0.16368</cdr:y>
    </cdr:to>
    <cdr:sp macro="" textlink="">
      <cdr:nvSpPr>
        <cdr:cNvPr id="3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48272" y="72008"/>
          <a:ext cx="1368152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5pPr>
          <a:lvl6pPr marL="22860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6pPr>
          <a:lvl7pPr marL="27432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7pPr>
          <a:lvl8pPr marL="32004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8pPr>
          <a:lvl9pPr marL="36576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0.65517</cdr:x>
      <cdr:y>0</cdr:y>
    </cdr:from>
    <cdr:to>
      <cdr:x>0.98276</cdr:x>
      <cdr:y>0.13677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36304" y="-216024"/>
          <a:ext cx="1368152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0.64815</cdr:x>
      <cdr:y>0</cdr:y>
    </cdr:from>
    <cdr:to>
      <cdr:x>1</cdr:x>
      <cdr:y>0.13677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20279" y="0"/>
          <a:ext cx="1368151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0.67241</cdr:x>
      <cdr:y>0</cdr:y>
    </cdr:from>
    <cdr:to>
      <cdr:x>1</cdr:x>
      <cdr:y>0.11583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59893" y="0"/>
          <a:ext cx="1344563" cy="2585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0.64286</cdr:x>
      <cdr:y>0</cdr:y>
    </cdr:from>
    <cdr:to>
      <cdr:x>0.98214</cdr:x>
      <cdr:y>0.14247</cdr:y>
    </cdr:to>
    <cdr:sp macro="" textlink="">
      <cdr:nvSpPr>
        <cdr:cNvPr id="2" name="Text Box 4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92288" y="0"/>
          <a:ext cx="1368152" cy="2872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>
            <a:spcBef>
              <a:spcPct val="50000"/>
            </a:spcBef>
          </a:pPr>
          <a:r>
            <a:rPr lang="en-US" altLang="ko-KR" sz="1000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0.63636</cdr:x>
      <cdr:y>0</cdr:y>
    </cdr:from>
    <cdr:to>
      <cdr:x>1</cdr:x>
      <cdr:y>0.13456</cdr:y>
    </cdr:to>
    <cdr:sp macro="" textlink="">
      <cdr:nvSpPr>
        <cdr:cNvPr id="3" name="Text Box 4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20280" y="0"/>
          <a:ext cx="1440160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5pPr>
          <a:lvl6pPr marL="22860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6pPr>
          <a:lvl7pPr marL="27432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7pPr>
          <a:lvl8pPr marL="32004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8pPr>
          <a:lvl9pPr marL="36576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9pPr>
        </a:lstStyle>
        <a:p xmlns:a="http://schemas.openxmlformats.org/drawingml/2006/main">
          <a:pPr algn="r">
            <a:spcBef>
              <a:spcPct val="50000"/>
            </a:spcBef>
          </a:pPr>
          <a:r>
            <a:rPr lang="en-US" altLang="ko-KR" b="0" dirty="0">
              <a:solidFill>
                <a:srgbClr val="333333"/>
              </a:solidFill>
              <a:latin typeface="Calibri" pitchFamily="34" charset="0"/>
            </a:rPr>
            <a:t>(Unit: Billions of KRW)</a:t>
          </a:r>
        </a:p>
      </cdr:txBody>
    </cdr:sp>
  </cdr:relSizeAnchor>
  <cdr:relSizeAnchor xmlns:cdr="http://schemas.openxmlformats.org/drawingml/2006/chartDrawing">
    <cdr:from>
      <cdr:x>0.01818</cdr:x>
      <cdr:y>0</cdr:y>
    </cdr:from>
    <cdr:to>
      <cdr:x>0.32727</cdr:x>
      <cdr:y>0.11111</cdr:y>
    </cdr:to>
    <cdr:sp macro="" textlink="">
      <cdr:nvSpPr>
        <cdr:cNvPr id="4" name="AutoShape 3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008" y="0"/>
          <a:ext cx="1224136" cy="216023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rgbClr val="1F497D">
            <a:lumMod val="40000"/>
            <a:lumOff val="60000"/>
          </a:srgbClr>
        </a:solidFill>
        <a:ln xmlns:a="http://schemas.openxmlformats.org/drawingml/2006/main" w="19050">
          <a:noFill/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ysClr val="window" lastClr="FFFFFF"/>
              </a:solidFill>
            </a:rPr>
            <a:t>Sales Target</a:t>
          </a:r>
          <a:endParaRPr lang="ko-KR" altLang="ko-KR" sz="14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0.40391</cdr:x>
      <cdr:y>0</cdr:y>
    </cdr:from>
    <cdr:to>
      <cdr:x>1</cdr:x>
      <cdr:y>0.12975</cdr:y>
    </cdr:to>
    <cdr:sp macro="" textlink="">
      <cdr:nvSpPr>
        <cdr:cNvPr id="2" name="Text Box 4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12391" y="0"/>
          <a:ext cx="2232025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algn="ctr">
          <a:noFill/>
          <a:miter lim="800000"/>
          <a:headEnd/>
          <a:tailEnd/>
        </a:ln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5pPr>
          <a:lvl6pPr marL="22860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6pPr>
          <a:lvl7pPr marL="27432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7pPr>
          <a:lvl8pPr marL="32004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8pPr>
          <a:lvl9pPr marL="3657600" algn="l" defTabSz="914400" rtl="0" eaLnBrk="1" latinLnBrk="1" hangingPunct="1">
            <a:defRPr kumimoji="1" b="1" kern="1200">
              <a:solidFill>
                <a:srgbClr val="000000"/>
              </a:solidFill>
              <a:latin typeface="굴림" pitchFamily="50" charset="-127"/>
              <a:ea typeface="굴림" pitchFamily="50" charset="-127"/>
            </a:defRPr>
          </a:lvl9pPr>
        </a:lstStyle>
        <a:p xmlns:a="http://schemas.openxmlformats.org/drawingml/2006/main">
          <a:pPr algn="r">
            <a:spcBef>
              <a:spcPct val="50000"/>
            </a:spcBef>
          </a:pPr>
          <a:r>
            <a:rPr lang="en-US" altLang="ko-KR" b="0" dirty="0">
              <a:solidFill>
                <a:srgbClr val="333333"/>
              </a:solidFill>
              <a:latin typeface="Calibri" pitchFamily="34" charset="0"/>
            </a:rPr>
            <a:t>(Unit : Billions of USD)</a:t>
          </a:r>
        </a:p>
      </cdr:txBody>
    </cdr:sp>
  </cdr:relSizeAnchor>
  <cdr:relSizeAnchor xmlns:cdr="http://schemas.openxmlformats.org/drawingml/2006/chartDrawing">
    <cdr:from>
      <cdr:x>0.01923</cdr:x>
      <cdr:y>0</cdr:y>
    </cdr:from>
    <cdr:to>
      <cdr:x>0.44231</cdr:x>
      <cdr:y>0.11111</cdr:y>
    </cdr:to>
    <cdr:sp macro="" textlink="">
      <cdr:nvSpPr>
        <cdr:cNvPr id="3" name="AutoShape 3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008" y="0"/>
          <a:ext cx="1584176" cy="216024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rgbClr val="1F497D">
            <a:lumMod val="40000"/>
            <a:lumOff val="60000"/>
          </a:srgbClr>
        </a:solidFill>
        <a:ln xmlns:a="http://schemas.openxmlformats.org/drawingml/2006/main" w="19050">
          <a:noFill/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ysClr val="window" lastClr="FFFFFF"/>
              </a:solidFill>
            </a:rPr>
            <a:t>New order Target</a:t>
          </a:r>
          <a:endParaRPr lang="ko-KR" altLang="ko-KR" sz="14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0.03571</cdr:x>
      <cdr:y>0</cdr:y>
    </cdr:from>
    <cdr:to>
      <cdr:x>0.42857</cdr:x>
      <cdr:y>0.09375</cdr:y>
    </cdr:to>
    <cdr:sp macro="" textlink="">
      <cdr:nvSpPr>
        <cdr:cNvPr id="2" name="AutoShape 3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4016" y="0"/>
          <a:ext cx="1584176" cy="216024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rgbClr val="1F497D">
            <a:lumMod val="40000"/>
            <a:lumOff val="60000"/>
          </a:srgbClr>
        </a:solidFill>
        <a:ln xmlns:a="http://schemas.openxmlformats.org/drawingml/2006/main" w="19050">
          <a:noFill/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ysClr val="window" lastClr="FFFFFF"/>
              </a:solidFill>
            </a:rPr>
            <a:t>New order trend</a:t>
          </a:r>
          <a:endParaRPr lang="ko-KR" altLang="ko-KR" sz="14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0.10744</cdr:x>
      <cdr:y>0.16129</cdr:y>
    </cdr:from>
    <cdr:to>
      <cdr:x>0.17355</cdr:x>
      <cdr:y>0.74194</cdr:y>
    </cdr:to>
    <cdr:sp macro="" textlink="">
      <cdr:nvSpPr>
        <cdr:cNvPr id="2" name="모서리가 둥근 직사각형 1"/>
        <cdr:cNvSpPr/>
      </cdr:nvSpPr>
      <cdr:spPr>
        <a:xfrm xmlns:a="http://schemas.openxmlformats.org/drawingml/2006/main">
          <a:off x="936121" y="720080"/>
          <a:ext cx="576015" cy="2592289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0.05263</cdr:x>
      <cdr:y>0</cdr:y>
    </cdr:from>
    <cdr:to>
      <cdr:x>0.2193</cdr:x>
      <cdr:y>0.1</cdr:y>
    </cdr:to>
    <cdr:sp macro="" textlink="">
      <cdr:nvSpPr>
        <cdr:cNvPr id="2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32035" y="0"/>
          <a:ext cx="1368165" cy="309634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algn="ctr" defTabSz="914400" rtl="0" eaLnBrk="1" latinLnBrk="1" hangingPunct="1">
            <a:spcBef>
              <a:spcPct val="0"/>
            </a:spcBef>
            <a:buNone/>
            <a:defRPr sz="4400" kern="1200">
              <a:solidFill>
                <a:sysClr val="windowText" lastClr="000000"/>
              </a:solidFill>
              <a:latin typeface="맑은 고딕"/>
            </a:defRPr>
          </a:lvl1pPr>
        </a:lstStyle>
        <a:p xmlns:a="http://schemas.openxmlformats.org/drawingml/2006/main">
          <a:pPr algn="l"/>
          <a:r>
            <a:rPr lang="en-US" altLang="ko-KR" sz="1000" b="1" dirty="0" smtClean="0">
              <a:latin typeface="+mn-ea"/>
            </a:rPr>
            <a:t>(Unit : $ thousand)</a:t>
          </a:r>
          <a:endParaRPr lang="ko-KR" altLang="en-US" sz="1000" b="1" dirty="0">
            <a:latin typeface="+mn-ea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765EA-EA5C-4123-83B3-E7E82E9F3C25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035C5-1790-47CE-BEDF-0853DFE248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BAFC2-4CFB-4E46-ADBF-F33180B9D42E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48FC8-A732-491F-99A4-928FB1C4ED1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6E815-35B8-49CD-9A7B-C5A17A76875B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F36B0-50CA-4404-AE1C-6A06A82A4DE7}" type="datetimeFigureOut">
              <a:rPr lang="ko-KR" altLang="en-US" smtClean="0"/>
              <a:pPr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2.pn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5" descr="신선종 (2).jpg"/>
          <p:cNvPicPr>
            <a:picLocks noChangeAspect="1"/>
          </p:cNvPicPr>
          <p:nvPr/>
        </p:nvPicPr>
        <p:blipFill>
          <a:blip r:embed="rId3" cstate="print">
            <a:lum bright="-2000"/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91880" y="5949280"/>
            <a:ext cx="5507533" cy="57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defRPr/>
            </a:pPr>
            <a:r>
              <a:rPr lang="en-US" altLang="ko-KR" sz="2400" b="1" kern="0" dirty="0" smtClean="0">
                <a:solidFill>
                  <a:schemeClr val="bg1"/>
                </a:solidFill>
                <a:latin typeface="+mn-lt"/>
                <a:ea typeface="+mn-ea"/>
              </a:rPr>
              <a:t>February 2015</a:t>
            </a:r>
            <a:endParaRPr lang="en-US" altLang="ko-KR" sz="3200" b="1" kern="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9512" y="1340768"/>
            <a:ext cx="403244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HYUNDAI 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MIPO 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DOCKYARD</a:t>
            </a:r>
            <a:endParaRPr lang="en-US" altLang="ko-KR" sz="4400" b="1" dirty="0">
              <a:solidFill>
                <a:schemeClr val="bg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992888" cy="7060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altLang="ko-KR" sz="4000" b="1" dirty="0" smtClean="0">
                <a:solidFill>
                  <a:schemeClr val="tx1"/>
                </a:solidFill>
                <a:latin typeface="+mn-ea"/>
                <a:ea typeface="+mn-ea"/>
              </a:rPr>
              <a:t>Contents</a:t>
            </a:r>
            <a:r>
              <a:rPr lang="ko-KR" altLang="en-US" sz="4000" b="1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endParaRPr lang="ko-KR" altLang="en-US" sz="40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624"/>
          </a:xfrm>
          <a:effectLst/>
        </p:spPr>
        <p:txBody>
          <a:bodyPr anchor="ctr">
            <a:normAutofit fontScale="70000" lnSpcReduction="20000"/>
          </a:bodyPr>
          <a:lstStyle/>
          <a:p>
            <a:pPr>
              <a:buNone/>
            </a:pPr>
            <a:endParaRPr lang="en-US" altLang="ko-KR" sz="1300" b="1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3900" b="1" dirty="0" smtClean="0">
                <a:latin typeface="+mn-ea"/>
              </a:rPr>
              <a:t>Company Overview</a:t>
            </a:r>
          </a:p>
          <a:p>
            <a:pPr>
              <a:buNone/>
            </a:pPr>
            <a:endParaRPr lang="en-US" altLang="ko-KR" sz="10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Production Facility</a:t>
            </a:r>
          </a:p>
          <a:p>
            <a:pPr>
              <a:buNone/>
            </a:pPr>
            <a:endParaRPr lang="en-US" altLang="ko-KR" sz="11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Financial Results</a:t>
            </a:r>
          </a:p>
          <a:p>
            <a:pPr>
              <a:buNone/>
            </a:pPr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Income Statement</a:t>
            </a:r>
          </a:p>
          <a:p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Balance Sheet</a:t>
            </a:r>
          </a:p>
          <a:p>
            <a:pPr>
              <a:buNone/>
            </a:pPr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Order &amp; Delivery</a:t>
            </a:r>
          </a:p>
          <a:p>
            <a:pPr>
              <a:buNone/>
            </a:pPr>
            <a:endParaRPr lang="en-US" altLang="ko-KR" sz="15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Current Issues</a:t>
            </a:r>
          </a:p>
          <a:p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Appendix</a:t>
            </a:r>
          </a:p>
          <a:p>
            <a:pPr>
              <a:buNone/>
            </a:pPr>
            <a:endParaRPr lang="en-US" altLang="ko-KR" sz="15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HVS </a:t>
            </a:r>
          </a:p>
          <a:p>
            <a:pPr>
              <a:buNone/>
            </a:pPr>
            <a:r>
              <a:rPr lang="en-US" altLang="ko-KR" sz="2800" dirty="0" smtClean="0">
                <a:latin typeface="+mn-ea"/>
              </a:rPr>
              <a:t>   </a:t>
            </a:r>
            <a:endParaRPr lang="ko-KR" altLang="en-US" sz="2800" dirty="0">
              <a:latin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112474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Company Overview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251520" y="1520498"/>
            <a:ext cx="4680520" cy="447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Date of Establishment : 1975. 4. 28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Date of Listing : 1983.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12.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20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issued stocks : 20,000,000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Paid-in Capital : KRW 100 </a:t>
            </a:r>
            <a:r>
              <a:rPr lang="en-US" altLang="ko-KR" sz="1600" b="1" dirty="0" err="1" smtClean="0">
                <a:solidFill>
                  <a:srgbClr val="333333"/>
                </a:solidFill>
                <a:latin typeface="+mn-ea"/>
              </a:rPr>
              <a:t>bil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.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Market Value : KRW 1,544 </a:t>
            </a:r>
            <a:r>
              <a:rPr lang="en-US" altLang="ko-KR" sz="1600" b="1" dirty="0" err="1" smtClean="0">
                <a:solidFill>
                  <a:srgbClr val="333333"/>
                </a:solidFill>
                <a:latin typeface="+mn-ea"/>
              </a:rPr>
              <a:t>bil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.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Credit rating : A1(CP), AA-</a:t>
            </a:r>
            <a:r>
              <a:rPr lang="en-US" altLang="ko-KR" sz="1400" b="1" dirty="0" smtClean="0">
                <a:solidFill>
                  <a:srgbClr val="333333"/>
                </a:solidFill>
                <a:latin typeface="+mn-ea"/>
              </a:rPr>
              <a:t>(Corporate bond)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employees : 3,897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명</a:t>
            </a: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dry docks : </a:t>
            </a:r>
            <a:r>
              <a:rPr lang="en-US" altLang="ko-KR" sz="1600" b="1" dirty="0">
                <a:solidFill>
                  <a:srgbClr val="333333"/>
                </a:solidFill>
                <a:latin typeface="+mn-ea"/>
              </a:rPr>
              <a:t>4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(HMD), </a:t>
            </a:r>
            <a:r>
              <a:rPr lang="en-US" altLang="ko-KR" sz="1600" b="1" dirty="0">
                <a:solidFill>
                  <a:srgbClr val="333333"/>
                </a:solidFill>
                <a:latin typeface="+mn-ea"/>
              </a:rPr>
              <a:t>2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(HVS)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572000" y="1124744"/>
            <a:ext cx="4330824" cy="5192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anchor="ctr">
            <a:sp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MingLiU" pitchFamily="49" charset="-120"/>
              <a:cs typeface="+mn-cs"/>
            </a:endParaRPr>
          </a:p>
          <a:p>
            <a:pPr marL="274320" marR="0" lvl="0" indent="-27432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altLang="ko-KR" b="1" dirty="0" smtClean="0">
                <a:solidFill>
                  <a:srgbClr val="333333"/>
                </a:solidFill>
                <a:latin typeface="+mn-ea"/>
              </a:rPr>
              <a:t>Shareholder Structure</a:t>
            </a:r>
            <a:endParaRPr kumimoji="0" lang="en-US" altLang="ko-KR" b="1" i="0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차트 7"/>
          <p:cNvGraphicFramePr/>
          <p:nvPr/>
        </p:nvGraphicFramePr>
        <p:xfrm>
          <a:off x="5148064" y="2060848"/>
          <a:ext cx="33843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Company Overview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51520" y="1052736"/>
            <a:ext cx="8445624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 smtClean="0">
                <a:latin typeface="+mn-ea"/>
                <a:cs typeface="+mj-cs"/>
              </a:rPr>
              <a:t>1) </a:t>
            </a:r>
            <a:r>
              <a:rPr lang="en-US" altLang="ko-KR" sz="2400" b="1" noProof="0" dirty="0" smtClean="0">
                <a:latin typeface="+mn-ea"/>
                <a:cs typeface="+mj-cs"/>
              </a:rPr>
              <a:t>HHI Group structure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pic>
        <p:nvPicPr>
          <p:cNvPr id="8" name="Picture 165"/>
          <p:cNvPicPr>
            <a:picLocks noChangeAspect="1" noChangeArrowheads="1"/>
          </p:cNvPicPr>
          <p:nvPr/>
        </p:nvPicPr>
        <p:blipFill>
          <a:blip r:embed="rId5" cstate="print"/>
          <a:srcRect l="3594" t="22266" r="12187" b="20801"/>
          <a:stretch>
            <a:fillRect/>
          </a:stretch>
        </p:blipFill>
        <p:spPr bwMode="auto">
          <a:xfrm>
            <a:off x="251520" y="1484784"/>
            <a:ext cx="8640960" cy="482453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Company Overview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5</a:t>
            </a:fld>
            <a:endParaRPr lang="ko-KR" altLang="en-US"/>
          </a:p>
        </p:txBody>
      </p:sp>
      <p:graphicFrame>
        <p:nvGraphicFramePr>
          <p:cNvPr id="13" name="Group 43"/>
          <p:cNvGraphicFramePr>
            <a:graphicFrameLocks/>
          </p:cNvGraphicFramePr>
          <p:nvPr/>
        </p:nvGraphicFramePr>
        <p:xfrm>
          <a:off x="539552" y="2276872"/>
          <a:ext cx="7848600" cy="3998463"/>
        </p:xfrm>
        <a:graphic>
          <a:graphicData uri="http://schemas.openxmlformats.org/drawingml/2006/table">
            <a:tbl>
              <a:tblPr/>
              <a:tblGrid>
                <a:gridCol w="1166813"/>
                <a:gridCol w="2725737"/>
                <a:gridCol w="1587500"/>
                <a:gridCol w="1027113"/>
                <a:gridCol w="1341437"/>
              </a:tblGrid>
              <a:tr h="28812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2727"/>
                          </a:solidFill>
                          <a:effectLst/>
                          <a:latin typeface="+mn-ea"/>
                          <a:ea typeface="+mn-ea"/>
                        </a:rPr>
                        <a:t>Listed</a:t>
                      </a:r>
                      <a:b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2727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2727"/>
                          </a:solidFill>
                          <a:effectLst/>
                          <a:latin typeface="+mn-ea"/>
                          <a:ea typeface="+mn-ea"/>
                        </a:rPr>
                        <a:t>Companies</a:t>
                      </a: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HYUNDAI HEAVY INDUSTRIES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6,063,000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7.98%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685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9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KCC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397,000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3.77%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219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KOENTEC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1,648,000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3.30%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 4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SUM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908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7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Subsidiary 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Affiliated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Companies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HI INVESTMENT AND SECURITIES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292,493,502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83.24%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715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HI ASSET MANAGEMENT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521,102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7.57%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24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HVS IN VIETNAM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55.00%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52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HYUNDAI E&amp;T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280,000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  1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HYUNDAI ENERGY &amp; RESOURCES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3,500,000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18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3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SUM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810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72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TOTAL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         1,718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AutoShape 38"/>
          <p:cNvSpPr>
            <a:spLocks noChangeArrowheads="1"/>
          </p:cNvSpPr>
          <p:nvPr/>
        </p:nvSpPr>
        <p:spPr bwMode="auto">
          <a:xfrm>
            <a:off x="539552" y="1844824"/>
            <a:ext cx="7920682" cy="359817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1600" dirty="0" smtClean="0">
                <a:solidFill>
                  <a:schemeClr val="bg1"/>
                </a:solidFill>
              </a:rPr>
              <a:t>                           Company                     Shares            (%)      Market Value</a:t>
            </a:r>
            <a:endParaRPr lang="ko-KR" altLang="ko-KR" sz="1600" b="0" dirty="0">
              <a:solidFill>
                <a:schemeClr val="bg1"/>
              </a:solidFill>
            </a:endParaRPr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6660232" y="1556792"/>
            <a:ext cx="187220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ko-KR" sz="1200" b="1" dirty="0">
                <a:solidFill>
                  <a:srgbClr val="333333"/>
                </a:solidFill>
                <a:latin typeface="+mn-ea"/>
              </a:rPr>
              <a:t>(Unit: Billions of KRW)</a:t>
            </a:r>
          </a:p>
        </p:txBody>
      </p:sp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467544" y="1556792"/>
            <a:ext cx="1944216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ko-KR" sz="1200" b="1" dirty="0" smtClean="0">
                <a:solidFill>
                  <a:srgbClr val="333333"/>
                </a:solidFill>
                <a:latin typeface="+mn-ea"/>
              </a:rPr>
              <a:t>(As of January, 2015)</a:t>
            </a:r>
            <a:endParaRPr lang="en-US" altLang="ko-KR" sz="1200" b="1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51520" y="1052736"/>
            <a:ext cx="8445624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 smtClean="0">
                <a:latin typeface="+mn-ea"/>
                <a:cs typeface="+mj-cs"/>
              </a:rPr>
              <a:t>2) </a:t>
            </a:r>
            <a:r>
              <a:rPr lang="en-US" altLang="ko-KR" sz="2400" b="1" noProof="0" dirty="0" smtClean="0">
                <a:latin typeface="+mn-ea"/>
                <a:cs typeface="+mj-cs"/>
              </a:rPr>
              <a:t>(Long-Term) Investment Securities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89640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Production Facility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21" name="내용 개체 틀 20"/>
          <p:cNvGraphicFramePr>
            <a:graphicFrameLocks noGrp="1"/>
          </p:cNvGraphicFramePr>
          <p:nvPr>
            <p:ph idx="1"/>
          </p:nvPr>
        </p:nvGraphicFramePr>
        <p:xfrm>
          <a:off x="251520" y="1052735"/>
          <a:ext cx="8640960" cy="5328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697"/>
                <a:gridCol w="856312"/>
                <a:gridCol w="1073922"/>
                <a:gridCol w="1415310"/>
                <a:gridCol w="1415310"/>
                <a:gridCol w="1347916"/>
                <a:gridCol w="1364493"/>
              </a:tblGrid>
              <a:tr h="315490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NO.1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NO.2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NO.3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NO.4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Hyundai</a:t>
                      </a:r>
                    </a:p>
                    <a:p>
                      <a:pPr algn="ctr" latinLnBrk="1"/>
                      <a:r>
                        <a:rPr lang="en-US" altLang="ko-KR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Mipo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Dry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Dock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Dimension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295m x 76m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Capacity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350,000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 ton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Quay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720m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870m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480m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258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3</a:t>
                      </a:r>
                    </a:p>
                    <a:p>
                      <a:pPr algn="ctr" latinLnBrk="1"/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Tower 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Hyundai</a:t>
                      </a:r>
                    </a:p>
                    <a:p>
                      <a:pPr algn="ctr" latinLnBrk="1"/>
                      <a:r>
                        <a:rPr lang="en-US" altLang="ko-KR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Vinashin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Dry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Dock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Dimension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260m x 45m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Capacity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7361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 ton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450 ton x 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 ton x1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Quay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41432" cy="598512"/>
          </a:xfrm>
          <a:ln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Financial Results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395536" y="1340768"/>
          <a:ext cx="41044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395536" y="1268760"/>
            <a:ext cx="3312368" cy="57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1) Non-Consolidated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4499992" y="1268760"/>
            <a:ext cx="2664296" cy="598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2) Consolidated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4427984" y="1772816"/>
          <a:ext cx="44881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41432" cy="598512"/>
          </a:xfrm>
          <a:ln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Financial Results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323528" y="1052736"/>
            <a:ext cx="5832648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3) Non-Consolidated Financial Highlight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8</a:t>
            </a:fld>
            <a:endParaRPr lang="ko-KR" altLang="en-US"/>
          </a:p>
        </p:txBody>
      </p:sp>
      <p:graphicFrame>
        <p:nvGraphicFramePr>
          <p:cNvPr id="11" name="차트 10"/>
          <p:cNvGraphicFramePr>
            <a:graphicFrameLocks/>
          </p:cNvGraphicFramePr>
          <p:nvPr/>
        </p:nvGraphicFramePr>
        <p:xfrm>
          <a:off x="611560" y="1988840"/>
          <a:ext cx="3816424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05"/>
          <p:cNvGraphicFramePr>
            <a:graphicFrameLocks/>
          </p:cNvGraphicFramePr>
          <p:nvPr/>
        </p:nvGraphicFramePr>
        <p:xfrm>
          <a:off x="4716016" y="2060848"/>
          <a:ext cx="4176464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차트 13"/>
          <p:cNvGraphicFramePr>
            <a:graphicFrameLocks/>
          </p:cNvGraphicFramePr>
          <p:nvPr/>
        </p:nvGraphicFramePr>
        <p:xfrm>
          <a:off x="539553" y="4437112"/>
          <a:ext cx="3888431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차트 14"/>
          <p:cNvGraphicFramePr>
            <a:graphicFrameLocks/>
          </p:cNvGraphicFramePr>
          <p:nvPr/>
        </p:nvGraphicFramePr>
        <p:xfrm>
          <a:off x="4644008" y="4437112"/>
          <a:ext cx="410445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AutoShape 33"/>
          <p:cNvSpPr>
            <a:spLocks noChangeArrowheads="1"/>
          </p:cNvSpPr>
          <p:nvPr/>
        </p:nvSpPr>
        <p:spPr bwMode="auto">
          <a:xfrm>
            <a:off x="5076056" y="1628800"/>
            <a:ext cx="3600400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Operating Margin/Profit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17" name="AutoShape 33"/>
          <p:cNvSpPr>
            <a:spLocks noChangeArrowheads="1"/>
          </p:cNvSpPr>
          <p:nvPr/>
        </p:nvSpPr>
        <p:spPr bwMode="auto">
          <a:xfrm>
            <a:off x="755576" y="4005064"/>
            <a:ext cx="3816424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</a:rPr>
              <a:t>Net income before income tax expense</a:t>
            </a:r>
            <a:endParaRPr lang="ko-KR" altLang="ko-KR" sz="1500" b="1" dirty="0">
              <a:solidFill>
                <a:schemeClr val="bg1"/>
              </a:solidFill>
            </a:endParaRPr>
          </a:p>
        </p:txBody>
      </p:sp>
      <p:sp>
        <p:nvSpPr>
          <p:cNvPr id="18" name="AutoShape 33"/>
          <p:cNvSpPr>
            <a:spLocks noChangeArrowheads="1"/>
          </p:cNvSpPr>
          <p:nvPr/>
        </p:nvSpPr>
        <p:spPr bwMode="auto">
          <a:xfrm>
            <a:off x="5580112" y="4005064"/>
            <a:ext cx="2664395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Debt-to-Equity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19" name="AutoShape 33"/>
          <p:cNvSpPr>
            <a:spLocks noChangeArrowheads="1"/>
          </p:cNvSpPr>
          <p:nvPr/>
        </p:nvSpPr>
        <p:spPr bwMode="auto">
          <a:xfrm>
            <a:off x="1331640" y="1628800"/>
            <a:ext cx="2592387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Sales</a:t>
            </a:r>
            <a:endParaRPr lang="ko-KR" altLang="ko-K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41432" cy="598512"/>
          </a:xfrm>
          <a:ln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Financial Results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323528" y="1052736"/>
            <a:ext cx="5544616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4) Consolidated Financial Highlights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9</a:t>
            </a:fld>
            <a:endParaRPr lang="ko-KR" altLang="en-US"/>
          </a:p>
        </p:txBody>
      </p:sp>
      <p:graphicFrame>
        <p:nvGraphicFramePr>
          <p:cNvPr id="11" name="차트 10"/>
          <p:cNvGraphicFramePr>
            <a:graphicFrameLocks/>
          </p:cNvGraphicFramePr>
          <p:nvPr/>
        </p:nvGraphicFramePr>
        <p:xfrm>
          <a:off x="539552" y="2132856"/>
          <a:ext cx="3888431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05"/>
          <p:cNvGraphicFramePr>
            <a:graphicFrameLocks/>
          </p:cNvGraphicFramePr>
          <p:nvPr/>
        </p:nvGraphicFramePr>
        <p:xfrm>
          <a:off x="4788024" y="2204865"/>
          <a:ext cx="388843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차트 13"/>
          <p:cNvGraphicFramePr>
            <a:graphicFrameLocks/>
          </p:cNvGraphicFramePr>
          <p:nvPr/>
        </p:nvGraphicFramePr>
        <p:xfrm>
          <a:off x="539553" y="4509120"/>
          <a:ext cx="3888431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차트 14"/>
          <p:cNvGraphicFramePr>
            <a:graphicFrameLocks/>
          </p:cNvGraphicFramePr>
          <p:nvPr/>
        </p:nvGraphicFramePr>
        <p:xfrm>
          <a:off x="4788024" y="4509120"/>
          <a:ext cx="388843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AutoShape 33"/>
          <p:cNvSpPr>
            <a:spLocks noChangeArrowheads="1"/>
          </p:cNvSpPr>
          <p:nvPr/>
        </p:nvSpPr>
        <p:spPr bwMode="auto">
          <a:xfrm>
            <a:off x="1331640" y="1628800"/>
            <a:ext cx="2592387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Sales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18" name="AutoShape 33"/>
          <p:cNvSpPr>
            <a:spLocks noChangeArrowheads="1"/>
          </p:cNvSpPr>
          <p:nvPr/>
        </p:nvSpPr>
        <p:spPr bwMode="auto">
          <a:xfrm>
            <a:off x="5004048" y="1628800"/>
            <a:ext cx="3600400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Operating Margin/Profit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21" name="AutoShape 33"/>
          <p:cNvSpPr>
            <a:spLocks noChangeArrowheads="1"/>
          </p:cNvSpPr>
          <p:nvPr/>
        </p:nvSpPr>
        <p:spPr bwMode="auto">
          <a:xfrm>
            <a:off x="755576" y="4077072"/>
            <a:ext cx="3816424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500" b="1" dirty="0" smtClean="0">
                <a:solidFill>
                  <a:schemeClr val="bg1"/>
                </a:solidFill>
              </a:rPr>
              <a:t>Net income before income tax expense</a:t>
            </a:r>
            <a:endParaRPr lang="ko-KR" altLang="ko-KR" sz="1500" b="1" dirty="0">
              <a:solidFill>
                <a:schemeClr val="bg1"/>
              </a:solidFill>
            </a:endParaRPr>
          </a:p>
        </p:txBody>
      </p:sp>
      <p:sp>
        <p:nvSpPr>
          <p:cNvPr id="22" name="AutoShape 33"/>
          <p:cNvSpPr>
            <a:spLocks noChangeArrowheads="1"/>
          </p:cNvSpPr>
          <p:nvPr/>
        </p:nvSpPr>
        <p:spPr bwMode="auto">
          <a:xfrm>
            <a:off x="5652120" y="4077072"/>
            <a:ext cx="2592387" cy="288925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Debt-to-Equity Ratio</a:t>
            </a:r>
            <a:endParaRPr lang="ko-KR" altLang="ko-KR" b="1" dirty="0">
              <a:solidFill>
                <a:schemeClr val="bg1"/>
              </a:solidFill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2987824" y="1988840"/>
            <a:ext cx="136815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000" b="0" dirty="0">
                <a:solidFill>
                  <a:srgbClr val="333333"/>
                </a:solidFill>
                <a:latin typeface="Calibri" pitchFamily="34" charset="0"/>
              </a:rPr>
              <a:t>(Unit: Billions of KRW)</a:t>
            </a: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7380312" y="1988840"/>
            <a:ext cx="136815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000" b="0" dirty="0">
                <a:solidFill>
                  <a:srgbClr val="333333"/>
                </a:solidFill>
                <a:latin typeface="Calibri" pitchFamily="34" charset="0"/>
              </a:rPr>
              <a:t>(Unit: Billions of KRW)</a:t>
            </a:r>
          </a:p>
        </p:txBody>
      </p:sp>
      <p:sp>
        <p:nvSpPr>
          <p:cNvPr id="25" name="Text Box 43"/>
          <p:cNvSpPr txBox="1">
            <a:spLocks noChangeArrowheads="1"/>
          </p:cNvSpPr>
          <p:nvPr/>
        </p:nvSpPr>
        <p:spPr bwMode="auto">
          <a:xfrm>
            <a:off x="2915816" y="4509120"/>
            <a:ext cx="136815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000" b="0" dirty="0">
                <a:solidFill>
                  <a:srgbClr val="333333"/>
                </a:solidFill>
                <a:latin typeface="Calibri" pitchFamily="34" charset="0"/>
              </a:rPr>
              <a:t>(Unit: Billions of KRW)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69424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Income statement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6588224" y="1124744"/>
            <a:ext cx="2376264" cy="310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(</a:t>
            </a:r>
            <a:r>
              <a:rPr lang="en-US" altLang="ko-KR" sz="12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Millions of KRW)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437" t="23437" r="10078" b="23145"/>
          <a:stretch>
            <a:fillRect/>
          </a:stretch>
        </p:blipFill>
        <p:spPr bwMode="auto">
          <a:xfrm>
            <a:off x="251520" y="1412776"/>
            <a:ext cx="8640960" cy="4752528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7" name="직사각형 6"/>
          <p:cNvSpPr/>
          <p:nvPr/>
        </p:nvSpPr>
        <p:spPr>
          <a:xfrm>
            <a:off x="3851920" y="2132856"/>
            <a:ext cx="648072" cy="40324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596336" y="2132856"/>
            <a:ext cx="648072" cy="40324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69424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Balance Sheet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6516216" y="1196752"/>
            <a:ext cx="2520280" cy="310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(</a:t>
            </a:r>
            <a:r>
              <a:rPr lang="en-US" altLang="ko-KR" sz="12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</a:t>
            </a:r>
            <a:r>
              <a:rPr lang="en-US" altLang="ko-KR" sz="1200" b="1" dirty="0" smtClean="0">
                <a:latin typeface="+mn-ea"/>
                <a:cs typeface="+mj-cs"/>
              </a:rPr>
              <a:t>Millions of KRW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 l="3437" t="25684" r="18516" b="28613"/>
          <a:stretch>
            <a:fillRect/>
          </a:stretch>
        </p:blipFill>
        <p:spPr bwMode="auto">
          <a:xfrm>
            <a:off x="251520" y="1484784"/>
            <a:ext cx="8640960" cy="468052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97416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Order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&amp;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Delivery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453336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23528" y="908720"/>
            <a:ext cx="5544616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b="1" dirty="0" smtClean="0">
                <a:latin typeface="+mn-ea"/>
                <a:cs typeface="+mj-cs"/>
              </a:rPr>
              <a:t>1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) 2015 Sales &amp; New orders target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18" name="차트 17"/>
          <p:cNvGraphicFramePr/>
          <p:nvPr/>
        </p:nvGraphicFramePr>
        <p:xfrm>
          <a:off x="539552" y="1412776"/>
          <a:ext cx="3960440" cy="194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차트 18"/>
          <p:cNvGraphicFramePr/>
          <p:nvPr/>
        </p:nvGraphicFramePr>
        <p:xfrm>
          <a:off x="4572000" y="1412776"/>
          <a:ext cx="374441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제목 1"/>
          <p:cNvSpPr txBox="1">
            <a:spLocks/>
          </p:cNvSpPr>
          <p:nvPr/>
        </p:nvSpPr>
        <p:spPr>
          <a:xfrm>
            <a:off x="323528" y="3284984"/>
            <a:ext cx="5544616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2)</a:t>
            </a:r>
            <a:r>
              <a:rPr kumimoji="0" lang="en-US" altLang="ko-KR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New order &amp; Delivery trend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23" name="차트 22"/>
          <p:cNvGraphicFramePr>
            <a:graphicFrameLocks/>
          </p:cNvGraphicFramePr>
          <p:nvPr/>
        </p:nvGraphicFramePr>
        <p:xfrm>
          <a:off x="4572000" y="4149080"/>
          <a:ext cx="403244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1" name="차트 30"/>
          <p:cNvGraphicFramePr/>
          <p:nvPr/>
        </p:nvGraphicFramePr>
        <p:xfrm>
          <a:off x="539552" y="3933056"/>
          <a:ext cx="4032448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2267744" y="3861048"/>
            <a:ext cx="223202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ko-KR" b="0" dirty="0">
                <a:solidFill>
                  <a:srgbClr val="333333"/>
                </a:solidFill>
                <a:latin typeface="Calibri" pitchFamily="34" charset="0"/>
              </a:rPr>
              <a:t>(Unit : Billions of USD)</a:t>
            </a:r>
          </a:p>
        </p:txBody>
      </p:sp>
      <p:sp>
        <p:nvSpPr>
          <p:cNvPr id="33" name="Text Box 42"/>
          <p:cNvSpPr txBox="1">
            <a:spLocks noChangeArrowheads="1"/>
          </p:cNvSpPr>
          <p:nvPr/>
        </p:nvSpPr>
        <p:spPr bwMode="auto">
          <a:xfrm>
            <a:off x="6444208" y="3789040"/>
            <a:ext cx="2016001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ko-KR" b="0" dirty="0">
                <a:solidFill>
                  <a:srgbClr val="333333"/>
                </a:solidFill>
                <a:latin typeface="Calibri" pitchFamily="34" charset="0"/>
              </a:rPr>
              <a:t>(Unit : </a:t>
            </a:r>
            <a:r>
              <a:rPr lang="en-US" altLang="ko-KR" b="0" dirty="0" smtClean="0">
                <a:solidFill>
                  <a:srgbClr val="333333"/>
                </a:solidFill>
                <a:latin typeface="Calibri" pitchFamily="34" charset="0"/>
              </a:rPr>
              <a:t>Number of vessels)</a:t>
            </a:r>
            <a:endParaRPr lang="en-US" altLang="ko-KR" b="0" dirty="0">
              <a:solidFill>
                <a:srgbClr val="333333"/>
              </a:solidFill>
              <a:latin typeface="Calibri" pitchFamily="34" charset="0"/>
            </a:endParaRPr>
          </a:p>
        </p:txBody>
      </p:sp>
      <p:sp>
        <p:nvSpPr>
          <p:cNvPr id="15" name="AutoShape 33"/>
          <p:cNvSpPr>
            <a:spLocks noChangeArrowheads="1"/>
          </p:cNvSpPr>
          <p:nvPr/>
        </p:nvSpPr>
        <p:spPr bwMode="auto">
          <a:xfrm>
            <a:off x="4788024" y="3861048"/>
            <a:ext cx="1440160" cy="216024"/>
          </a:xfrm>
          <a:prstGeom prst="roundRect">
            <a:avLst>
              <a:gd name="adj" fmla="val 16667"/>
            </a:avLst>
          </a:prstGeom>
          <a:solidFill>
            <a:srgbClr val="1F497D">
              <a:lumMod val="40000"/>
              <a:lumOff val="60000"/>
            </a:srgbClr>
          </a:solidFill>
          <a:ln w="19050">
            <a:noFill/>
            <a:round/>
            <a:headEnd/>
            <a:tailEnd/>
          </a:ln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ysClr val="window" lastClr="FFFFFF"/>
                </a:solidFill>
              </a:rPr>
              <a:t>Delivery trend</a:t>
            </a:r>
            <a:endParaRPr lang="ko-KR" altLang="ko-KR" sz="1400" b="1" dirty="0">
              <a:solidFill>
                <a:sysClr val="window" lastClr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97416" cy="5760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Order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&amp;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Delivery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453336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948264" y="1484784"/>
            <a:ext cx="2016224" cy="288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  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(</a:t>
            </a:r>
            <a:r>
              <a:rPr lang="en-US" altLang="ko-KR" sz="12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</a:t>
            </a:r>
            <a:r>
              <a:rPr lang="en-US" altLang="ko-KR" sz="1200" b="1" noProof="0" dirty="0" smtClean="0">
                <a:latin typeface="+mn-ea"/>
                <a:cs typeface="+mj-cs"/>
              </a:rPr>
              <a:t>$1,000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14" name="Text Box 43"/>
          <p:cNvSpPr txBox="1">
            <a:spLocks noChangeArrowheads="1"/>
          </p:cNvSpPr>
          <p:nvPr/>
        </p:nvSpPr>
        <p:spPr bwMode="auto">
          <a:xfrm>
            <a:off x="251520" y="1484784"/>
            <a:ext cx="288032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ko-KR" sz="12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+mj-cs"/>
              </a:rPr>
              <a:t>(As of January, 2015)</a:t>
            </a:r>
            <a:endParaRPr lang="en-US" altLang="ko-KR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+mj-cs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79512" y="980728"/>
            <a:ext cx="5616624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3)</a:t>
            </a:r>
            <a:r>
              <a:rPr kumimoji="0" lang="en-US" altLang="ko-KR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Backlogs &amp; New orders 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 cstate="print"/>
          <a:srcRect l="6324" t="22393" r="5870" b="23207"/>
          <a:stretch>
            <a:fillRect/>
          </a:stretch>
        </p:blipFill>
        <p:spPr bwMode="auto">
          <a:xfrm>
            <a:off x="251520" y="1700808"/>
            <a:ext cx="8640960" cy="4608512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4320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Current Issues</a:t>
            </a:r>
            <a:endParaRPr lang="ko-KR" altLang="en-US" sz="3200" b="1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1. Steel plate price down-pressured</a:t>
            </a:r>
          </a:p>
          <a:p>
            <a:pPr>
              <a:buNone/>
            </a:pPr>
            <a:r>
              <a:rPr lang="en-US" altLang="ko-KR" sz="14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Steel plate price will go down in 2015 due to drop in material cost.</a:t>
            </a:r>
          </a:p>
          <a:p>
            <a:pPr>
              <a:buNone/>
            </a:pPr>
            <a:r>
              <a:rPr lang="ko-KR" altLang="en-US" sz="1500" dirty="0" smtClean="0">
                <a:latin typeface="+mn-ea"/>
              </a:rPr>
              <a:t>       </a:t>
            </a:r>
            <a:r>
              <a:rPr lang="en-US" altLang="ko-KR" sz="1500" dirty="0" smtClean="0">
                <a:latin typeface="+mn-ea"/>
              </a:rPr>
              <a:t>- Iron ore price has reached the lowest($63.30/ton) since global financial crisis in 2009.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2) Competition among steel makers drives price down.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Price-competitive steel plates imported from China and Japan put more pressure.     </a:t>
            </a:r>
          </a:p>
          <a:p>
            <a:pPr>
              <a:buNone/>
            </a:pPr>
            <a:r>
              <a:rPr lang="ko-KR" altLang="en-US" sz="15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3) HMD is likely to see its performance improve as the steel plate price goes down.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Steel plate price occupies high proportion of the whole production costs.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- 10% decrease in steel plate price will lead to 1.5% rise in the operating profit.</a:t>
            </a:r>
          </a:p>
          <a:p>
            <a:pPr>
              <a:buNone/>
            </a:pPr>
            <a:endParaRPr lang="en-US" altLang="ko-KR" sz="1000" dirty="0" smtClean="0">
              <a:latin typeface="+mn-ea"/>
            </a:endParaRPr>
          </a:p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2. Favorable currency rate for shipbuilders</a:t>
            </a:r>
          </a:p>
          <a:p>
            <a:pPr>
              <a:buNone/>
            </a:pPr>
            <a:r>
              <a:rPr lang="en-US" altLang="ko-KR" sz="14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The weak KRW against USD will be profitable for shipbuilders.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</a:t>
            </a:r>
            <a:r>
              <a:rPr lang="ko-KR" altLang="en-US" sz="1500" dirty="0" smtClean="0">
                <a:latin typeface="+mn-ea"/>
              </a:rPr>
              <a:t> </a:t>
            </a:r>
            <a:r>
              <a:rPr lang="en-US" altLang="ko-KR" sz="1500" dirty="0" smtClean="0">
                <a:latin typeface="+mn-ea"/>
              </a:rPr>
              <a:t>2) We expect the Bank of Korea to cut the benchmark interest rate in 2015 due to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lackluster domestic spending and declining exports to major markets.</a:t>
            </a:r>
          </a:p>
          <a:p>
            <a:pPr>
              <a:buNone/>
            </a:pPr>
            <a:endParaRPr lang="en-US" altLang="ko-KR" sz="1000" b="1" dirty="0" smtClean="0">
              <a:latin typeface="+mn-ea"/>
            </a:endParaRPr>
          </a:p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3. Environmental Regulations</a:t>
            </a:r>
          </a:p>
          <a:p>
            <a:pPr>
              <a:buNone/>
            </a:pPr>
            <a:r>
              <a:rPr lang="en-US" altLang="ko-KR" sz="1500" b="1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Strengthened environmental regulations will require to install additional equipments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such as EGR(Exhaust gas recirculation) and SCR(Selective catalytic reduction), which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has a influence to increase shipbuilding price. </a:t>
            </a:r>
          </a:p>
          <a:p>
            <a:pPr>
              <a:buNone/>
            </a:pPr>
            <a:r>
              <a:rPr lang="en-US" altLang="ko-KR" sz="1500" b="1" dirty="0" smtClean="0">
                <a:latin typeface="+mn-ea"/>
              </a:rPr>
              <a:t>  </a:t>
            </a:r>
            <a:endParaRPr lang="en-US" altLang="ko-KR" sz="1500" b="1" dirty="0" smtClean="0">
              <a:latin typeface="굴림" pitchFamily="50" charset="-127"/>
              <a:ea typeface="굴림" pitchFamily="50" charset="-127"/>
            </a:endParaRPr>
          </a:p>
          <a:p>
            <a:endParaRPr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endParaRPr lang="en-US" altLang="ko-KR" sz="1600" b="1" dirty="0" smtClean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6264696"/>
          </a:xfrm>
        </p:spPr>
        <p:txBody>
          <a:bodyPr>
            <a:noAutofit/>
          </a:bodyPr>
          <a:lstStyle/>
          <a:p>
            <a:pPr marL="342900" indent="-342900">
              <a:buNone/>
            </a:pPr>
            <a:r>
              <a:rPr lang="en-US" altLang="ko-KR" sz="2200" b="1" dirty="0" smtClean="0">
                <a:latin typeface="+mn-ea"/>
              </a:rPr>
              <a:t>4. Market share of HMD (2013~2014)</a:t>
            </a: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r>
              <a:rPr lang="en-US" altLang="ko-KR" sz="1500" b="1" dirty="0" smtClean="0">
                <a:latin typeface="+mn-ea"/>
              </a:rPr>
              <a:t> </a:t>
            </a:r>
            <a:r>
              <a:rPr lang="en-US" altLang="ko-KR" sz="1500" dirty="0" smtClean="0">
                <a:latin typeface="+mn-ea"/>
              </a:rPr>
              <a:t> 1) While Chinese shipyards are provided the standardized ship design from state-run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design centers, HMD has about 1,000 skilled design personnel who can reflect the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needs of customer in a timely manner.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- SDARI: Shanghai design &amp; research institute (One of Chinese ship design centers)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2) HMD strives to strengthen sales capacity through integration of HHI group sales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organization and secure an outstanding design workforce, which contributes to extend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the gap with competitors.</a:t>
            </a:r>
          </a:p>
        </p:txBody>
      </p:sp>
      <p:graphicFrame>
        <p:nvGraphicFramePr>
          <p:cNvPr id="7" name="차트 6"/>
          <p:cNvGraphicFramePr/>
          <p:nvPr/>
        </p:nvGraphicFramePr>
        <p:xfrm>
          <a:off x="827584" y="1196752"/>
          <a:ext cx="367240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644008" y="1196752"/>
          <a:ext cx="367240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301608" cy="432048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2400" b="1" dirty="0" smtClean="0">
                <a:latin typeface="+mn-ea"/>
                <a:ea typeface="+mn-ea"/>
              </a:rPr>
              <a:t>5. Comparison on the production facility</a:t>
            </a:r>
            <a:endParaRPr lang="ko-KR" altLang="en-US" sz="2700" dirty="0">
              <a:latin typeface="+mn-ea"/>
              <a:ea typeface="+mn-ea"/>
            </a:endParaRPr>
          </a:p>
        </p:txBody>
      </p:sp>
      <p:sp>
        <p:nvSpPr>
          <p:cNvPr id="4" name="제목 1"/>
          <p:cNvSpPr txBox="1"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27584" y="1052735"/>
          <a:ext cx="7632848" cy="532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2952328"/>
                <a:gridCol w="3096344"/>
                <a:gridCol w="576064"/>
              </a:tblGrid>
              <a:tr h="3945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Shipyard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Facility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Type of Vessel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1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HMD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3 dry dock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 - 380m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X 65 X 12.5m, 400,000 DWT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1 dry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dock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- 295m X 76m X 12.5m, 350,000 DWT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37K~52K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PC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20K~38K LPG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7500 PCTC (or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RO-RO)  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Handysize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Bulk carrier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SPP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err="1" smtClean="0">
                          <a:latin typeface="+mn-ea"/>
                          <a:ea typeface="+mn-ea"/>
                        </a:rPr>
                        <a:t>Sacheon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1 dry dock (310m X 86m)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err="1" smtClean="0">
                          <a:latin typeface="+mn-ea"/>
                          <a:ea typeface="+mn-ea"/>
                        </a:rPr>
                        <a:t>Gosung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: 1 floating dock (230m X 45m)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50K/74K/113K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PC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59K/81K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2,700/3,500 TEU Containership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Guangzhou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 Slipways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(40,000 DWT, 60,000 DWT)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dry dock (50,000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PC tanker (29K/35K/40K)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Bulk carrier (25K/38K/44K)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STX(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진해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 dry dock (385m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X 74m)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Skid berth (80,000 DWT)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floating dock (200,000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LNG/LPG, Tanker, Containership, Bulk,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 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PCTC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FPSO, Drilling Rigs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Sungdong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 floating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dock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- 230m X 55m X 22.7m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- 320m X 67m X 23m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27K~180K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115K/158K Oil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3,600/6,500/8,800 TEU Containership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1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Jiangnan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 dry dock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- 232m X 40m X 11.7m (80,000 DWT)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- 184m X 24m X 9.1m (25,000 DWT)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- 240m X 40m X 12.35m (70,000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20K~40K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LPG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Car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err="1" smtClean="0">
                          <a:latin typeface="+mn-ea"/>
                          <a:ea typeface="+mn-ea"/>
                        </a:rPr>
                        <a:t>Handysize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Sinopacific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dry dock (425m X 84m X 13m)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80,000 DWT Slipways (280m X 45m)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50,000 DWT Slipways (284m X 20m)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58K/63K/82K/121K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Offshore support vessel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20K LPG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827584" y="1412776"/>
            <a:ext cx="7632848" cy="8640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95536" y="6237312"/>
            <a:ext cx="82296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453337"/>
            <a:ext cx="2200275" cy="404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76470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차트 11"/>
          <p:cNvGraphicFramePr/>
          <p:nvPr/>
        </p:nvGraphicFramePr>
        <p:xfrm>
          <a:off x="179512" y="3284984"/>
          <a:ext cx="8712969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924944"/>
            <a:ext cx="8229600" cy="2880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altLang="ko-KR" sz="1300" b="1" dirty="0" smtClean="0">
                <a:latin typeface="+mn-ea"/>
                <a:ea typeface="+mn-ea"/>
              </a:rPr>
              <a:t>Figure.2) </a:t>
            </a:r>
            <a:r>
              <a:rPr lang="en-US" altLang="ko-KR" sz="1300" b="1" dirty="0" smtClean="0">
                <a:solidFill>
                  <a:schemeClr val="tx1"/>
                </a:solidFill>
                <a:latin typeface="+mn-ea"/>
                <a:ea typeface="+mn-ea"/>
              </a:rPr>
              <a:t>Comparison between 2004 and 2014 </a:t>
            </a:r>
            <a:endParaRPr lang="ko-KR" altLang="en-US" sz="13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79512" y="836712"/>
            <a:ext cx="165618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79512" y="3140968"/>
            <a:ext cx="1512168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+mj-cs"/>
              </a:rPr>
              <a:t>(Currency, Steel plate)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6444208" y="3212976"/>
            <a:ext cx="237626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+mj-cs"/>
              </a:rPr>
              <a:t>(ship price, WTI, o/p margin, GDP)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7308304" y="3717032"/>
            <a:ext cx="576064" cy="194421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467475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251520" y="1124744"/>
          <a:ext cx="8496939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</a:tblGrid>
              <a:tr h="2629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2050</a:t>
                      </a:r>
                    </a:p>
                  </a:txBody>
                  <a:tcPr anchor="ctr"/>
                </a:tc>
              </a:tr>
              <a:tr h="2629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Sox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(Sulfur)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ECA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1.0%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0.1%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</a:tr>
              <a:tr h="2629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Global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</a:tr>
              <a:tr h="4382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 smtClean="0"/>
                        <a:t>Nox</a:t>
                      </a:r>
                      <a:r>
                        <a:rPr lang="en-US" altLang="ko-KR" sz="1200" baseline="0" dirty="0" smtClean="0"/>
                        <a:t> (Nitrogen)</a:t>
                      </a:r>
                    </a:p>
                    <a:p>
                      <a:pPr algn="ctr" latinLnBrk="1"/>
                      <a:r>
                        <a:rPr lang="en-US" altLang="ko-KR" sz="1200" baseline="0" dirty="0" smtClean="0"/>
                        <a:t>(K/L)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Tier 2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(5%)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Tier 3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(0.1%)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</a:tr>
              <a:tr h="4382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Co2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(10%)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(20%)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(30%)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(50%)</a:t>
                      </a:r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제목 1"/>
          <p:cNvSpPr txBox="1">
            <a:spLocks/>
          </p:cNvSpPr>
          <p:nvPr/>
        </p:nvSpPr>
        <p:spPr>
          <a:xfrm>
            <a:off x="179512" y="836712"/>
            <a:ext cx="8301608" cy="288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Figure.1) Environmental</a:t>
            </a:r>
            <a:r>
              <a:rPr kumimoji="0" lang="en-US" altLang="ko-KR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Regulations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76470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8" name="제목 1"/>
          <p:cNvSpPr txBox="1">
            <a:spLocks/>
          </p:cNvSpPr>
          <p:nvPr/>
        </p:nvSpPr>
        <p:spPr>
          <a:xfrm>
            <a:off x="251520" y="188640"/>
            <a:ext cx="830160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ea"/>
                <a:ea typeface="+mn-ea"/>
                <a:cs typeface="+mj-cs"/>
              </a:rPr>
              <a:t>Appendix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ea"/>
              <a:ea typeface="+mn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HVS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467544" y="2208580"/>
            <a:ext cx="4896544" cy="358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Date of Establishment: 1996.</a:t>
            </a:r>
            <a:r>
              <a:rPr lang="ko-KR" altLang="en-US" sz="16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3.</a:t>
            </a:r>
            <a:r>
              <a:rPr lang="ko-KR" altLang="en-US" sz="16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22</a:t>
            </a:r>
          </a:p>
          <a:p>
            <a:pPr>
              <a:buNone/>
            </a:pPr>
            <a:endParaRPr lang="en-US" altLang="ko-KR" sz="1600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Local Partner: Vietnam Shipbuilding Union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Paid-in Capital: $33,456,938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Dry dock: No.1(80K DWT), No.2(400K DWT)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Quay: 1.35KM</a:t>
            </a:r>
          </a:p>
          <a:p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Number of employees;</a:t>
            </a:r>
          </a:p>
          <a:p>
            <a:pPr>
              <a:buNone/>
            </a:pP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     3,294 (HVS: 3,246, HMD: 48)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572000" y="1766890"/>
            <a:ext cx="4330824" cy="4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anchor="ctr">
            <a:spAutoFit/>
          </a:bodyPr>
          <a:lstStyle/>
          <a:p>
            <a:pPr marL="274320" marR="0" lvl="0" indent="-27432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  <a:cs typeface="+mn-cs"/>
              </a:rPr>
              <a:t>Shareholder</a:t>
            </a:r>
            <a:r>
              <a:rPr kumimoji="0" lang="en-US" altLang="ko-KR" b="1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  <a:cs typeface="+mn-cs"/>
              </a:rPr>
              <a:t> Structure</a:t>
            </a:r>
            <a:endParaRPr kumimoji="0" lang="en-US" altLang="ko-KR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39552" y="1340768"/>
            <a:ext cx="8229600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b="1" dirty="0" smtClean="0">
                <a:latin typeface="+mn-ea"/>
                <a:cs typeface="+mj-cs"/>
              </a:rPr>
              <a:t>Company Overview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10" name="차트 9"/>
          <p:cNvGraphicFramePr/>
          <p:nvPr/>
        </p:nvGraphicFramePr>
        <p:xfrm>
          <a:off x="4860032" y="2276872"/>
          <a:ext cx="370790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5809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2200" b="1" dirty="0" smtClean="0">
                <a:latin typeface="+mn-ea"/>
                <a:ea typeface="+mn-ea"/>
              </a:rPr>
              <a:t>Financial Results</a:t>
            </a:r>
            <a:endParaRPr lang="ko-KR" altLang="en-US" sz="2200" b="1" dirty="0">
              <a:latin typeface="+mn-ea"/>
              <a:ea typeface="+mn-ea"/>
            </a:endParaRPr>
          </a:p>
        </p:txBody>
      </p:sp>
      <p:graphicFrame>
        <p:nvGraphicFramePr>
          <p:cNvPr id="5" name="차트 4"/>
          <p:cNvGraphicFramePr/>
          <p:nvPr/>
        </p:nvGraphicFramePr>
        <p:xfrm>
          <a:off x="323528" y="3284984"/>
          <a:ext cx="820891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11562" y="1412776"/>
          <a:ext cx="7848870" cy="1688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145"/>
                <a:gridCol w="1308145"/>
                <a:gridCol w="1308145"/>
                <a:gridCol w="1308145"/>
                <a:gridCol w="1308145"/>
                <a:gridCol w="1308145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Sales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298,632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482,132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431,530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194,036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384,075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Operating</a:t>
                      </a:r>
                      <a:endParaRPr lang="en-US" altLang="ko-KR" sz="1200" b="1" baseline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baseline="0" dirty="0" smtClean="0">
                          <a:latin typeface="+mn-ea"/>
                          <a:ea typeface="+mn-ea"/>
                        </a:rPr>
                        <a:t>Profit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62,840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(21.04%)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7,171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(1.49%)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-19,996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(-4.63%)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-56,469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(-29.10%)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-121,860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(-31.73%)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Net</a:t>
                      </a:r>
                      <a:r>
                        <a:rPr lang="en-US" altLang="ko-KR" sz="1200" b="1" baseline="0" dirty="0" smtClean="0">
                          <a:latin typeface="+mn-ea"/>
                          <a:ea typeface="+mn-ea"/>
                        </a:rPr>
                        <a:t> Income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66,255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(22.19%)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3,959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(0.82%)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-19,280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(-4.47%)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-54,628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(-28.15%)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-109,045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(-28.39%)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7020272" y="1124744"/>
            <a:ext cx="1431776" cy="301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(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Unit</a:t>
            </a:r>
            <a:r>
              <a:rPr kumimoji="0" lang="en-US" altLang="ko-KR" sz="11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: $ thousand</a:t>
            </a:r>
            <a:r>
              <a:rPr kumimoji="0" lang="en-US" altLang="ko-KR" sz="11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)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7743</TotalTime>
  <Words>1554</Words>
  <Application>Microsoft Office PowerPoint</Application>
  <PresentationFormat>화면 슬라이드 쇼(4:3)</PresentationFormat>
  <Paragraphs>573</Paragraphs>
  <Slides>19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Contents </vt:lpstr>
      <vt:lpstr>Company Overview</vt:lpstr>
      <vt:lpstr>Company Overview</vt:lpstr>
      <vt:lpstr>Company Overview</vt:lpstr>
      <vt:lpstr>Production Facility</vt:lpstr>
      <vt:lpstr>Financial Results</vt:lpstr>
      <vt:lpstr>Financial Results</vt:lpstr>
      <vt:lpstr>Financial Results</vt:lpstr>
      <vt:lpstr>Income statement</vt:lpstr>
      <vt:lpstr>Balance Sheet</vt:lpstr>
      <vt:lpstr>Order &amp; Delivery</vt:lpstr>
      <vt:lpstr>Order &amp; Delivery</vt:lpstr>
      <vt:lpstr>Current Issues</vt:lpstr>
      <vt:lpstr>슬라이드 15</vt:lpstr>
      <vt:lpstr>5. Comparison on the production facility</vt:lpstr>
      <vt:lpstr>Figure.2) Comparison between 2004 and 2014 </vt:lpstr>
      <vt:lpstr>HVS</vt:lpstr>
      <vt:lpstr>Financial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주력 선종 수주 현황(2008년 ~ 2014년)</dc:title>
  <dc:creator>h999999</dc:creator>
  <cp:lastModifiedBy>h999999</cp:lastModifiedBy>
  <cp:revision>1061</cp:revision>
  <dcterms:created xsi:type="dcterms:W3CDTF">2015-01-19T01:56:42Z</dcterms:created>
  <dcterms:modified xsi:type="dcterms:W3CDTF">2015-02-27T06:11:15Z</dcterms:modified>
</cp:coreProperties>
</file>